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59" r:id="rId8"/>
    <p:sldId id="261" r:id="rId9"/>
    <p:sldId id="263" r:id="rId10"/>
    <p:sldId id="262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0C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A2227-421B-4A36-98B1-30FBC18DB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0922D-3AC6-493C-95C5-4A3D5C1BB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4FE609-5D28-4E79-B57B-56B8866A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47D72F-5451-43CF-987F-E603D6CF3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1A3AC-01F8-4ADF-9D91-66B969279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7521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6BCE1-8621-47EF-A52F-6EC69C12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7A4C8-F04F-4A6E-8A01-B9F114C8E1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4B7DC-417F-4AC2-8B14-B64A17EEC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27A7C-EFB7-46BD-8C02-DEC9618F1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9E6F2-9CD6-4812-BD80-87C4DDF92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025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EDB8C4-6C36-49DB-9809-DE20D79EC1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6B8FD6-35B4-453C-91A0-FC3C9A21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A44-CAE8-4696-8849-B0D56FE4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142099-336A-40F3-B702-8B01E17A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F562-846B-4CDE-8911-BDDB2C06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34811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117E-3F04-4512-A20D-5C04C3E6F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93790-1076-419D-8334-600F4C539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D2715-EC5E-42B8-84AA-7231A89C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04469-185A-42EB-BBAA-28C94DA6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62C31-E308-4B0A-99B4-BC795B5B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0512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F74F1-81CB-4074-9C2D-BC0BE1EE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5AA60-22A3-4685-ADD4-DB0A8A7FF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6EF22-03ED-4755-B8B8-2EDB1600D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B853D-BA6E-4D9D-AF9E-2E84443B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E33FB-7193-41E1-9CFC-E3D4E8F7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44618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299F6-450E-4936-AA2F-CCFFFFC8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4B56-EF1A-470C-95F4-A4E54E559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A69CA-14A6-4486-80F1-F5B37C0896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E2603-4CB0-475E-A884-852C2CBAD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FDB2F-5D90-4C94-BF6D-63B236704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EC611C-DD85-4A5D-8787-9ADDB093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35948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61C01-B88D-4889-B6D0-695901FD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53236-3AC7-4312-AAA0-D374EAFEE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CF026-A4FE-4E17-BB43-BC35253AB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BA202-1510-4A13-87C2-4B582AA86C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B287B6-41A0-4316-9C51-6018D8093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0E1D59-1FE5-4601-887B-24A6A7A48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B26C8-9888-469B-BBCA-673D5F72E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84E4CE-C0C7-4168-9EDF-65AD18C21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27134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20B6-22FF-412D-B957-C3F28FCBD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92D71B-1EEE-49A2-B031-DAF9A83D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A3265-B9BE-4589-8C01-129B0F7E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04275C-8CDA-410E-BBDD-B4C84B78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84377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B6C88F-1F0D-4CDC-8C16-5EB2AD970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3E7355-94C3-4E9F-B35E-5FA198680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D43072-9D57-4510-A6EE-E3EAB9981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6607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91A6E-BDBF-44CA-B910-54936EB64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4A0C5-0B6F-494B-A22C-E39FC5FDD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296B58-9998-4E7B-851C-4097A2CC3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0C696B-B552-4A17-8F50-E91F72447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E5AAA-1B94-43FA-AC53-91D72DF1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11A29-CFFF-453D-8740-61A861A6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802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13FF-2DAE-436B-ACC8-35A5D097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D29D54-7387-4F0B-9865-D7E2091D38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65442-692B-41CA-B03F-34BE5F8AC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03F15-C855-42DD-97A9-2CC1253F3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B6B58B-1296-4F4A-ACE5-B17A68BE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A1563-C14D-4EDF-8E3D-5DC36066E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83161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A3BEB-34A8-41A9-9B6C-7A1B51274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6510C-8A29-44B8-84F6-B1BBAD2E4F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07A51-78B6-44B8-9B1A-0C958559E9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47A3E4-E67A-4CCB-B150-989BA9C7629D}" type="datetimeFigureOut">
              <a:rPr lang="en-ZA" smtClean="0"/>
              <a:t>2020/12/25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A2A52-6E56-44BD-B30C-DA2C53286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B04B3-6E28-47DA-B647-10A13E609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34B8-AECE-4E4D-9D49-BE228A84B94F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14542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BABE81-3D69-406D-86DE-76892734F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8"/>
          <a:stretch/>
        </p:blipFill>
        <p:spPr>
          <a:xfrm>
            <a:off x="-126610" y="-1"/>
            <a:ext cx="4332060" cy="3270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603E83-A807-4284-90F9-E08C40E3F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6609" y="-1"/>
            <a:ext cx="1332220" cy="1631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7241A0-AC27-4998-9981-4D535EB8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544" y="1313083"/>
            <a:ext cx="2813538" cy="19694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E29054-CB4D-4851-A34A-9E835EF9B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959" y="3784186"/>
            <a:ext cx="4860102" cy="163823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C42C15-8752-439A-81C4-EC9C2006D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6987" y="3267596"/>
            <a:ext cx="4291550" cy="2199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7DE841-2A1B-4920-85E9-6017B2556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062" y="8599"/>
            <a:ext cx="4332060" cy="32816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0EACCEB-B3B6-4168-ABC3-78DDB1970089}"/>
              </a:ext>
            </a:extLst>
          </p:cNvPr>
          <p:cNvSpPr txBox="1"/>
          <p:nvPr/>
        </p:nvSpPr>
        <p:spPr>
          <a:xfrm>
            <a:off x="2713041" y="3374386"/>
            <a:ext cx="6437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Merry Christmas – 2020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AC5F29-03C9-4C4E-AE4C-B7E8EC34B4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959" y="-183"/>
            <a:ext cx="2813538" cy="16146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D46E67-A6D2-49A6-A37F-D69900858B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3273" y="3267596"/>
            <a:ext cx="2330259" cy="204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785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9D58927-0765-4AAC-9D05-2CCB48DDD3E1}"/>
              </a:ext>
            </a:extLst>
          </p:cNvPr>
          <p:cNvSpPr/>
          <p:nvPr/>
        </p:nvSpPr>
        <p:spPr>
          <a:xfrm>
            <a:off x="1984688" y="3955084"/>
            <a:ext cx="1802126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accent1"/>
                </a:solidFill>
              </a:rPr>
              <a:t>BidResponse</a:t>
            </a:r>
            <a:endParaRPr lang="en-ZA" sz="1200" dirty="0">
              <a:solidFill>
                <a:schemeClr val="accent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F5F770-F839-4822-AA34-F40A374DC52D}"/>
              </a:ext>
            </a:extLst>
          </p:cNvPr>
          <p:cNvSpPr/>
          <p:nvPr/>
        </p:nvSpPr>
        <p:spPr>
          <a:xfrm>
            <a:off x="193129" y="3965416"/>
            <a:ext cx="1659840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accent1"/>
                </a:solidFill>
              </a:rPr>
              <a:t>BidItemResponse</a:t>
            </a:r>
            <a:endParaRPr lang="en-ZA" sz="1200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39735B-744E-4FC6-A5E2-BA3FBF53EDA4}"/>
              </a:ext>
            </a:extLst>
          </p:cNvPr>
          <p:cNvSpPr txBox="1"/>
          <p:nvPr/>
        </p:nvSpPr>
        <p:spPr>
          <a:xfrm>
            <a:off x="231360" y="4424190"/>
            <a:ext cx="1659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guid</a:t>
            </a:r>
            <a:r>
              <a:rPr lang="en-US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email: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bidGuid</a:t>
            </a:r>
            <a:r>
              <a:rPr lang="en-US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itemindex</a:t>
            </a:r>
            <a:r>
              <a:rPr lang="en-US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assumption: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bidprice</a:t>
            </a:r>
            <a:r>
              <a:rPr lang="en-US" sz="1200" dirty="0"/>
              <a:t>: number;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validity: 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leadtime</a:t>
            </a:r>
            <a:r>
              <a:rPr lang="en-US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lastdate</a:t>
            </a:r>
            <a:r>
              <a:rPr lang="en-US" sz="1200" dirty="0"/>
              <a:t>: string;</a:t>
            </a:r>
            <a:endParaRPr lang="en-ZA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2E298A-62C6-46A4-A0BC-E4BBDA1A5A73}"/>
              </a:ext>
            </a:extLst>
          </p:cNvPr>
          <p:cNvSpPr txBox="1"/>
          <p:nvPr/>
        </p:nvSpPr>
        <p:spPr>
          <a:xfrm>
            <a:off x="2130155" y="4405658"/>
            <a:ext cx="1659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guid: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email: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bidGuid</a:t>
            </a:r>
            <a:r>
              <a:rPr lang="en-ZA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longtext</a:t>
            </a:r>
            <a:r>
              <a:rPr lang="en-ZA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quality: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acceptance: string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lastdate</a:t>
            </a:r>
            <a:r>
              <a:rPr lang="en-ZA" sz="1200" dirty="0"/>
              <a:t>: string;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C7F0E7-B062-4E2E-A8A8-EAF9DD3D8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812" y="644817"/>
            <a:ext cx="4503041" cy="4778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04C999-A6AC-4B05-A0AF-0808C4158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29" y="147491"/>
            <a:ext cx="4639322" cy="22863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F465FF-5733-4484-9C1B-CDCC67F5B483}"/>
              </a:ext>
            </a:extLst>
          </p:cNvPr>
          <p:cNvSpPr/>
          <p:nvPr/>
        </p:nvSpPr>
        <p:spPr>
          <a:xfrm>
            <a:off x="9312814" y="761092"/>
            <a:ext cx="964838" cy="265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400" dirty="0"/>
              <a:t>Item 0010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092EB8-5AE1-4D99-BA69-27DDCA893BAF}"/>
              </a:ext>
            </a:extLst>
          </p:cNvPr>
          <p:cNvSpPr txBox="1"/>
          <p:nvPr/>
        </p:nvSpPr>
        <p:spPr>
          <a:xfrm>
            <a:off x="8525021" y="1060246"/>
            <a:ext cx="96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..more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38DB75-09C8-4064-AFFC-1004CB301301}"/>
              </a:ext>
            </a:extLst>
          </p:cNvPr>
          <p:cNvSpPr txBox="1"/>
          <p:nvPr/>
        </p:nvSpPr>
        <p:spPr>
          <a:xfrm>
            <a:off x="5887152" y="2249144"/>
            <a:ext cx="2115921" cy="307777"/>
          </a:xfrm>
          <a:prstGeom prst="rect">
            <a:avLst/>
          </a:prstGeom>
          <a:solidFill>
            <a:srgbClr val="B0C4DE"/>
          </a:solidFill>
        </p:spPr>
        <p:txBody>
          <a:bodyPr wrap="square" rtlCol="0">
            <a:spAutoFit/>
          </a:bodyPr>
          <a:lstStyle/>
          <a:p>
            <a:r>
              <a:rPr lang="en-ZA" sz="1400" dirty="0"/>
              <a:t>Lead time needed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363FEB-0BB4-433B-AE5E-7CF05310DFE2}"/>
              </a:ext>
            </a:extLst>
          </p:cNvPr>
          <p:cNvSpPr txBox="1"/>
          <p:nvPr/>
        </p:nvSpPr>
        <p:spPr>
          <a:xfrm>
            <a:off x="5913842" y="3020070"/>
            <a:ext cx="2115921" cy="307777"/>
          </a:xfrm>
          <a:prstGeom prst="rect">
            <a:avLst/>
          </a:prstGeom>
          <a:solidFill>
            <a:srgbClr val="B0C4DE"/>
          </a:solidFill>
        </p:spPr>
        <p:txBody>
          <a:bodyPr wrap="square" rtlCol="0">
            <a:spAutoFit/>
          </a:bodyPr>
          <a:lstStyle/>
          <a:p>
            <a:r>
              <a:rPr lang="en-ZA" sz="1400" dirty="0"/>
              <a:t>Price Validity Period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F06956-D826-4F93-9377-77836F33E4B0}"/>
              </a:ext>
            </a:extLst>
          </p:cNvPr>
          <p:cNvSpPr txBox="1"/>
          <p:nvPr/>
        </p:nvSpPr>
        <p:spPr>
          <a:xfrm>
            <a:off x="6007238" y="3376265"/>
            <a:ext cx="2115921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ZA" sz="1400" dirty="0"/>
              <a:t>90 Days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86F83A8-EB0D-4235-A7AC-437F85CF58F2}"/>
              </a:ext>
            </a:extLst>
          </p:cNvPr>
          <p:cNvSpPr txBox="1"/>
          <p:nvPr/>
        </p:nvSpPr>
        <p:spPr>
          <a:xfrm>
            <a:off x="6007237" y="2570989"/>
            <a:ext cx="2115921" cy="3077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ZA" sz="1400" dirty="0"/>
              <a:t>Ex-Stock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18E59F47-EED7-4BD4-AE00-D175C5FA682F}"/>
              </a:ext>
            </a:extLst>
          </p:cNvPr>
          <p:cNvSpPr/>
          <p:nvPr/>
        </p:nvSpPr>
        <p:spPr>
          <a:xfrm>
            <a:off x="10589142" y="536820"/>
            <a:ext cx="1602858" cy="221244"/>
          </a:xfrm>
          <a:prstGeom prst="borderCallout1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tx1"/>
                </a:solidFill>
              </a:rPr>
              <a:t>tenderItem.itemindex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7" name="Callout: Line 26">
            <a:extLst>
              <a:ext uri="{FF2B5EF4-FFF2-40B4-BE49-F238E27FC236}">
                <a16:creationId xmlns:a16="http://schemas.microsoft.com/office/drawing/2014/main" id="{6BA9F4DD-6FDD-4E0E-ACAF-E19CDA3335DD}"/>
              </a:ext>
            </a:extLst>
          </p:cNvPr>
          <p:cNvSpPr/>
          <p:nvPr/>
        </p:nvSpPr>
        <p:spPr>
          <a:xfrm>
            <a:off x="10589142" y="1032307"/>
            <a:ext cx="1602858" cy="224272"/>
          </a:xfrm>
          <a:prstGeom prst="borderCallout1">
            <a:avLst>
              <a:gd name="adj1" fmla="val 18750"/>
              <a:gd name="adj2" fmla="val -8333"/>
              <a:gd name="adj3" fmla="val 97565"/>
              <a:gd name="adj4" fmla="val -19911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tx1"/>
                </a:solidFill>
              </a:rPr>
              <a:t>tenderItem.matText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8" name="Callout: Line 27">
            <a:extLst>
              <a:ext uri="{FF2B5EF4-FFF2-40B4-BE49-F238E27FC236}">
                <a16:creationId xmlns:a16="http://schemas.microsoft.com/office/drawing/2014/main" id="{8BA043FA-1C2F-4C35-8DE3-70CD1045B79F}"/>
              </a:ext>
            </a:extLst>
          </p:cNvPr>
          <p:cNvSpPr/>
          <p:nvPr/>
        </p:nvSpPr>
        <p:spPr>
          <a:xfrm>
            <a:off x="7562243" y="194280"/>
            <a:ext cx="1602858" cy="342540"/>
          </a:xfrm>
          <a:prstGeom prst="borderCallout1">
            <a:avLst>
              <a:gd name="adj1" fmla="val 18750"/>
              <a:gd name="adj2" fmla="val -8333"/>
              <a:gd name="adj3" fmla="val 301786"/>
              <a:gd name="adj4" fmla="val -937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tx1"/>
                </a:solidFill>
              </a:rPr>
              <a:t>tenderItem.quantity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9" name="Callout: Line 28">
            <a:extLst>
              <a:ext uri="{FF2B5EF4-FFF2-40B4-BE49-F238E27FC236}">
                <a16:creationId xmlns:a16="http://schemas.microsoft.com/office/drawing/2014/main" id="{3059D0B7-D371-49B4-B2E5-6299527A11E2}"/>
              </a:ext>
            </a:extLst>
          </p:cNvPr>
          <p:cNvSpPr/>
          <p:nvPr/>
        </p:nvSpPr>
        <p:spPr>
          <a:xfrm>
            <a:off x="10589142" y="1745580"/>
            <a:ext cx="1430144" cy="224272"/>
          </a:xfrm>
          <a:prstGeom prst="borderCallout1">
            <a:avLst>
              <a:gd name="adj1" fmla="val 18750"/>
              <a:gd name="adj2" fmla="val -8333"/>
              <a:gd name="adj3" fmla="val 131318"/>
              <a:gd name="adj4" fmla="val -2655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tx1"/>
                </a:solidFill>
              </a:rPr>
              <a:t>BidItem.bidprice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30" name="Callout: Line 29">
            <a:extLst>
              <a:ext uri="{FF2B5EF4-FFF2-40B4-BE49-F238E27FC236}">
                <a16:creationId xmlns:a16="http://schemas.microsoft.com/office/drawing/2014/main" id="{BD265C41-B4C1-445F-916D-619CC149F9AB}"/>
              </a:ext>
            </a:extLst>
          </p:cNvPr>
          <p:cNvSpPr/>
          <p:nvPr/>
        </p:nvSpPr>
        <p:spPr>
          <a:xfrm>
            <a:off x="10589142" y="2458853"/>
            <a:ext cx="1430144" cy="224272"/>
          </a:xfrm>
          <a:prstGeom prst="borderCallout1">
            <a:avLst>
              <a:gd name="adj1" fmla="val 18750"/>
              <a:gd name="adj2" fmla="val -8333"/>
              <a:gd name="adj3" fmla="val 131318"/>
              <a:gd name="adj4" fmla="val -2655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tx1"/>
                </a:solidFill>
              </a:rPr>
              <a:t>BidItem.leadtime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31" name="Callout: Line 30">
            <a:extLst>
              <a:ext uri="{FF2B5EF4-FFF2-40B4-BE49-F238E27FC236}">
                <a16:creationId xmlns:a16="http://schemas.microsoft.com/office/drawing/2014/main" id="{8A8C0617-8366-4CB4-99E2-4AD3FD1CEB93}"/>
              </a:ext>
            </a:extLst>
          </p:cNvPr>
          <p:cNvSpPr/>
          <p:nvPr/>
        </p:nvSpPr>
        <p:spPr>
          <a:xfrm>
            <a:off x="10568727" y="4383914"/>
            <a:ext cx="1430144" cy="224272"/>
          </a:xfrm>
          <a:prstGeom prst="borderCallout1">
            <a:avLst>
              <a:gd name="adj1" fmla="val 18750"/>
              <a:gd name="adj2" fmla="val -8333"/>
              <a:gd name="adj3" fmla="val -19225"/>
              <a:gd name="adj4" fmla="val -26654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tx1"/>
                </a:solidFill>
              </a:rPr>
              <a:t>BidItem.assumption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34" name="Callout: Line 33">
            <a:extLst>
              <a:ext uri="{FF2B5EF4-FFF2-40B4-BE49-F238E27FC236}">
                <a16:creationId xmlns:a16="http://schemas.microsoft.com/office/drawing/2014/main" id="{661E7670-22A7-4392-9820-5171DA12FC2A}"/>
              </a:ext>
            </a:extLst>
          </p:cNvPr>
          <p:cNvSpPr/>
          <p:nvPr/>
        </p:nvSpPr>
        <p:spPr>
          <a:xfrm>
            <a:off x="10510279" y="3327847"/>
            <a:ext cx="1430144" cy="224272"/>
          </a:xfrm>
          <a:prstGeom prst="borderCallout1">
            <a:avLst>
              <a:gd name="adj1" fmla="val 18750"/>
              <a:gd name="adj2" fmla="val -8333"/>
              <a:gd name="adj3" fmla="val 131318"/>
              <a:gd name="adj4" fmla="val -26555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tx1"/>
                </a:solidFill>
              </a:rPr>
              <a:t>BidItem.validity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35" name="Callout: Line 34">
            <a:extLst>
              <a:ext uri="{FF2B5EF4-FFF2-40B4-BE49-F238E27FC236}">
                <a16:creationId xmlns:a16="http://schemas.microsoft.com/office/drawing/2014/main" id="{737EEFB0-9B56-4572-94E0-4EDCFF772823}"/>
              </a:ext>
            </a:extLst>
          </p:cNvPr>
          <p:cNvSpPr/>
          <p:nvPr/>
        </p:nvSpPr>
        <p:spPr>
          <a:xfrm>
            <a:off x="10568727" y="1402786"/>
            <a:ext cx="1582544" cy="224272"/>
          </a:xfrm>
          <a:prstGeom prst="borderCallout1">
            <a:avLst>
              <a:gd name="adj1" fmla="val 18750"/>
              <a:gd name="adj2" fmla="val -8333"/>
              <a:gd name="adj3" fmla="val -44316"/>
              <a:gd name="adj4" fmla="val -9737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tx1"/>
                </a:solidFill>
              </a:rPr>
              <a:t>tenderItem’longText</a:t>
            </a:r>
            <a:endParaRPr lang="en-ZA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0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23D039-1196-44DE-8B50-3F1D7CC687DF}"/>
              </a:ext>
            </a:extLst>
          </p:cNvPr>
          <p:cNvSpPr/>
          <p:nvPr/>
        </p:nvSpPr>
        <p:spPr>
          <a:xfrm>
            <a:off x="3080825" y="2700997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dd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7ECC56-DFA1-4F7F-A5F9-CDB1DAF88F67}"/>
              </a:ext>
            </a:extLst>
          </p:cNvPr>
          <p:cNvSpPr/>
          <p:nvPr/>
        </p:nvSpPr>
        <p:spPr>
          <a:xfrm>
            <a:off x="7326923" y="2412609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dd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12F146-CEF2-4EBF-BB08-369DDE9D543A}"/>
              </a:ext>
            </a:extLst>
          </p:cNvPr>
          <p:cNvSpPr/>
          <p:nvPr/>
        </p:nvSpPr>
        <p:spPr>
          <a:xfrm>
            <a:off x="7479323" y="2565009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dd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FA9351B-01D3-4EC4-A6FA-929F30B36F1E}"/>
              </a:ext>
            </a:extLst>
          </p:cNvPr>
          <p:cNvSpPr/>
          <p:nvPr/>
        </p:nvSpPr>
        <p:spPr>
          <a:xfrm>
            <a:off x="7631723" y="2717409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dd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7DB4D65-2693-42F7-80AC-334DB3AD036E}"/>
              </a:ext>
            </a:extLst>
          </p:cNvPr>
          <p:cNvSpPr/>
          <p:nvPr/>
        </p:nvSpPr>
        <p:spPr>
          <a:xfrm>
            <a:off x="4111287" y="6137027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tx1"/>
                </a:solidFill>
              </a:rPr>
              <a:t>Index.php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67364BC-1CB5-48F4-A7EC-6330963A748C}"/>
              </a:ext>
            </a:extLst>
          </p:cNvPr>
          <p:cNvSpPr/>
          <p:nvPr/>
        </p:nvSpPr>
        <p:spPr>
          <a:xfrm>
            <a:off x="4710331" y="4065561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Angular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60BD53-EED8-4B83-9213-8DB3731BA3B0}"/>
              </a:ext>
            </a:extLst>
          </p:cNvPr>
          <p:cNvSpPr/>
          <p:nvPr/>
        </p:nvSpPr>
        <p:spPr>
          <a:xfrm>
            <a:off x="7165143" y="6115923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YII2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44B58ED-75CE-49A5-B741-CD6118CF39F1}"/>
              </a:ext>
            </a:extLst>
          </p:cNvPr>
          <p:cNvSpPr/>
          <p:nvPr/>
        </p:nvSpPr>
        <p:spPr>
          <a:xfrm>
            <a:off x="2108983" y="6115923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tx1"/>
                </a:solidFill>
              </a:rPr>
              <a:t>Mysql</a:t>
            </a:r>
            <a:endParaRPr lang="en-ZA" sz="1200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E683E9-637A-47FD-8E55-E865B4579856}"/>
              </a:ext>
            </a:extLst>
          </p:cNvPr>
          <p:cNvCxnSpPr/>
          <p:nvPr/>
        </p:nvCxnSpPr>
        <p:spPr>
          <a:xfrm>
            <a:off x="0" y="585215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D572FC-37E6-41CF-9943-B7CA6E9378DF}"/>
              </a:ext>
            </a:extLst>
          </p:cNvPr>
          <p:cNvCxnSpPr/>
          <p:nvPr/>
        </p:nvCxnSpPr>
        <p:spPr>
          <a:xfrm>
            <a:off x="-114886" y="390378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272E480-8106-487E-9627-743755D83AC7}"/>
              </a:ext>
            </a:extLst>
          </p:cNvPr>
          <p:cNvCxnSpPr/>
          <p:nvPr/>
        </p:nvCxnSpPr>
        <p:spPr>
          <a:xfrm>
            <a:off x="76200" y="195071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C3DD58-D29B-44D4-9B72-6DFFAB1B88DB}"/>
              </a:ext>
            </a:extLst>
          </p:cNvPr>
          <p:cNvCxnSpPr>
            <a:cxnSpLocks/>
          </p:cNvCxnSpPr>
          <p:nvPr/>
        </p:nvCxnSpPr>
        <p:spPr>
          <a:xfrm>
            <a:off x="152400" y="4775980"/>
            <a:ext cx="1203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44B5448-BBCE-4C34-B2F5-21406F1410D3}"/>
              </a:ext>
            </a:extLst>
          </p:cNvPr>
          <p:cNvSpPr/>
          <p:nvPr/>
        </p:nvSpPr>
        <p:spPr>
          <a:xfrm>
            <a:off x="32824" y="6115924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Mikethomson.biz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BA7DD6E-9C60-4284-A0D0-260C81FC04C6}"/>
              </a:ext>
            </a:extLst>
          </p:cNvPr>
          <p:cNvSpPr/>
          <p:nvPr/>
        </p:nvSpPr>
        <p:spPr>
          <a:xfrm>
            <a:off x="9291710" y="6103032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tx1"/>
                </a:solidFill>
              </a:rPr>
              <a:t>laravel</a:t>
            </a:r>
            <a:endParaRPr lang="en-ZA" sz="12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42C26B7-CC69-4E3D-9771-9CCBFFFDF29C}"/>
              </a:ext>
            </a:extLst>
          </p:cNvPr>
          <p:cNvSpPr/>
          <p:nvPr/>
        </p:nvSpPr>
        <p:spPr>
          <a:xfrm>
            <a:off x="1788938" y="4979962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DME_API_V1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B3517D9-D691-4906-BB43-4ABBFCF67B63}"/>
              </a:ext>
            </a:extLst>
          </p:cNvPr>
          <p:cNvSpPr/>
          <p:nvPr/>
        </p:nvSpPr>
        <p:spPr>
          <a:xfrm>
            <a:off x="4035083" y="4990515"/>
            <a:ext cx="1659987" cy="57677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DME_API_V1</a:t>
            </a:r>
          </a:p>
        </p:txBody>
      </p:sp>
    </p:spTree>
    <p:extLst>
      <p:ext uri="{BB962C8B-B14F-4D97-AF65-F5344CB8AC3E}">
        <p14:creationId xmlns:p14="http://schemas.microsoft.com/office/powerpoint/2010/main" val="29587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1CD6A-8658-4FA0-9C2E-8A81B548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D91F19-65FA-44A7-BA50-9AF6D25A94F7}"/>
              </a:ext>
            </a:extLst>
          </p:cNvPr>
          <p:cNvGrpSpPr/>
          <p:nvPr/>
        </p:nvGrpSpPr>
        <p:grpSpPr>
          <a:xfrm>
            <a:off x="457457" y="391206"/>
            <a:ext cx="10896343" cy="5106289"/>
            <a:chOff x="457457" y="391206"/>
            <a:chExt cx="10896343" cy="51062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848C17-4609-453A-AF0C-448F47303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457" y="391206"/>
              <a:ext cx="10896343" cy="510628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D6955A3-CEC6-4E82-AC5C-0F38FADC2644}"/>
                </a:ext>
              </a:extLst>
            </p:cNvPr>
            <p:cNvSpPr/>
            <p:nvPr/>
          </p:nvSpPr>
          <p:spPr>
            <a:xfrm>
              <a:off x="2832895" y="3077964"/>
              <a:ext cx="6526210" cy="923330"/>
            </a:xfrm>
            <a:prstGeom prst="rect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Merry Christmas 2020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827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F232242-FA5E-4636-B656-4B20093FD0CB}"/>
              </a:ext>
            </a:extLst>
          </p:cNvPr>
          <p:cNvSpPr/>
          <p:nvPr/>
        </p:nvSpPr>
        <p:spPr>
          <a:xfrm>
            <a:off x="7206142" y="2582314"/>
            <a:ext cx="3773560" cy="41934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b="1" dirty="0">
                <a:solidFill>
                  <a:schemeClr val="tx1"/>
                </a:solidFill>
              </a:rPr>
              <a:t>Model-Service</a:t>
            </a:r>
          </a:p>
          <a:p>
            <a:pPr algn="ctr"/>
            <a:endParaRPr lang="en-ZA" b="1" dirty="0">
              <a:solidFill>
                <a:schemeClr val="tx1"/>
              </a:solidFill>
            </a:endParaRPr>
          </a:p>
          <a:p>
            <a:pPr algn="ctr"/>
            <a:endParaRPr lang="en-ZA" b="1" dirty="0">
              <a:solidFill>
                <a:schemeClr val="tx1"/>
              </a:solidFill>
            </a:endParaRPr>
          </a:p>
          <a:p>
            <a:pPr algn="ctr"/>
            <a:endParaRPr lang="en-ZA" b="1" dirty="0">
              <a:solidFill>
                <a:schemeClr val="tx1"/>
              </a:solidFill>
            </a:endParaRPr>
          </a:p>
          <a:p>
            <a:pPr algn="ctr"/>
            <a:endParaRPr lang="en-ZA" b="1" dirty="0">
              <a:solidFill>
                <a:schemeClr val="tx1"/>
              </a:solidFill>
            </a:endParaRPr>
          </a:p>
          <a:p>
            <a:pPr algn="ctr"/>
            <a:endParaRPr lang="en-ZA" b="1" dirty="0">
              <a:solidFill>
                <a:schemeClr val="tx1"/>
              </a:solidFill>
            </a:endParaRPr>
          </a:p>
          <a:p>
            <a:pPr algn="ctr"/>
            <a:endParaRPr lang="en-ZA" b="1" dirty="0">
              <a:solidFill>
                <a:schemeClr val="tx1"/>
              </a:solidFill>
            </a:endParaRPr>
          </a:p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endParaRPr lang="en-ZA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3E7FB1-302C-4790-83AC-CDCE4566ED8A}"/>
              </a:ext>
            </a:extLst>
          </p:cNvPr>
          <p:cNvSpPr/>
          <p:nvPr/>
        </p:nvSpPr>
        <p:spPr>
          <a:xfrm>
            <a:off x="1795672" y="489494"/>
            <a:ext cx="1338470" cy="4505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_</a:t>
            </a:r>
            <a:r>
              <a:rPr lang="en-ZA" sz="1200" dirty="0" err="1">
                <a:solidFill>
                  <a:schemeClr val="accent1"/>
                </a:solidFill>
              </a:rPr>
              <a:t>dataStorage</a:t>
            </a:r>
            <a:endParaRPr lang="en-ZA" sz="1200" dirty="0">
              <a:solidFill>
                <a:schemeClr val="accent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039E8E-72F0-4535-8328-294A40C212E4}"/>
              </a:ext>
            </a:extLst>
          </p:cNvPr>
          <p:cNvSpPr/>
          <p:nvPr/>
        </p:nvSpPr>
        <p:spPr>
          <a:xfrm>
            <a:off x="5804724" y="5319495"/>
            <a:ext cx="1338470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Pricing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E1E8AF9-3DD7-4E37-9506-4B480988CF19}"/>
              </a:ext>
            </a:extLst>
          </p:cNvPr>
          <p:cNvSpPr/>
          <p:nvPr/>
        </p:nvSpPr>
        <p:spPr>
          <a:xfrm>
            <a:off x="4250910" y="5319495"/>
            <a:ext cx="1338470" cy="4505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Texts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6181D6-9A8A-4373-933B-31E55343E3EA}"/>
              </a:ext>
            </a:extLst>
          </p:cNvPr>
          <p:cNvSpPr/>
          <p:nvPr/>
        </p:nvSpPr>
        <p:spPr>
          <a:xfrm>
            <a:off x="1895333" y="1900000"/>
            <a:ext cx="1338470" cy="4505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RFQ List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731557-9701-4EBD-B608-079113C335C2}"/>
              </a:ext>
            </a:extLst>
          </p:cNvPr>
          <p:cNvSpPr/>
          <p:nvPr/>
        </p:nvSpPr>
        <p:spPr>
          <a:xfrm>
            <a:off x="4814123" y="4637012"/>
            <a:ext cx="1338470" cy="4505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Item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DAFD629-E117-425C-8054-0135BDB2749B}"/>
              </a:ext>
            </a:extLst>
          </p:cNvPr>
          <p:cNvSpPr/>
          <p:nvPr/>
        </p:nvSpPr>
        <p:spPr>
          <a:xfrm>
            <a:off x="4814124" y="3727579"/>
            <a:ext cx="1338470" cy="4505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accent1"/>
                </a:solidFill>
              </a:rPr>
              <a:t>RFQItems</a:t>
            </a:r>
            <a:r>
              <a:rPr lang="en-ZA" sz="1200" dirty="0">
                <a:solidFill>
                  <a:schemeClr val="accent1"/>
                </a:solidFill>
              </a:rPr>
              <a:t> and </a:t>
            </a:r>
            <a:r>
              <a:rPr lang="en-ZA" sz="1200" dirty="0" err="1">
                <a:solidFill>
                  <a:schemeClr val="accent1"/>
                </a:solidFill>
              </a:rPr>
              <a:t>tenderItems</a:t>
            </a:r>
            <a:endParaRPr lang="en-ZA" sz="1200" dirty="0">
              <a:solidFill>
                <a:schemeClr val="accent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1D7AD5F-7243-41D7-87FB-3C8D13E34A16}"/>
              </a:ext>
            </a:extLst>
          </p:cNvPr>
          <p:cNvSpPr/>
          <p:nvPr/>
        </p:nvSpPr>
        <p:spPr>
          <a:xfrm>
            <a:off x="638034" y="2813575"/>
            <a:ext cx="5763038" cy="4505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accent1"/>
                </a:solidFill>
              </a:rPr>
              <a:t>RFQHeader</a:t>
            </a:r>
            <a:endParaRPr lang="en-ZA" sz="1200" dirty="0">
              <a:solidFill>
                <a:schemeClr val="accent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65ADB37-E965-4E33-86B5-2A56F873D62D}"/>
              </a:ext>
            </a:extLst>
          </p:cNvPr>
          <p:cNvSpPr/>
          <p:nvPr/>
        </p:nvSpPr>
        <p:spPr>
          <a:xfrm>
            <a:off x="5003789" y="4186438"/>
            <a:ext cx="1012139" cy="450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700" dirty="0" err="1"/>
              <a:t>Rfq</a:t>
            </a:r>
            <a:r>
              <a:rPr lang="en-ZA" sz="700" dirty="0"/>
              <a:t>-Item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A6515CF-300D-4AA0-A37A-C0CFC99F4C86}"/>
              </a:ext>
            </a:extLst>
          </p:cNvPr>
          <p:cNvSpPr/>
          <p:nvPr/>
        </p:nvSpPr>
        <p:spPr>
          <a:xfrm>
            <a:off x="5060945" y="3286914"/>
            <a:ext cx="879616" cy="4431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/>
              <a:t>Keys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B8ABF13-1F4E-4484-888E-397D6421C94A}"/>
              </a:ext>
            </a:extLst>
          </p:cNvPr>
          <p:cNvSpPr/>
          <p:nvPr/>
        </p:nvSpPr>
        <p:spPr>
          <a:xfrm>
            <a:off x="2335966" y="2354716"/>
            <a:ext cx="457201" cy="450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3ABB0C3-97A5-4347-AC3A-CD1EC389C84F}"/>
              </a:ext>
            </a:extLst>
          </p:cNvPr>
          <p:cNvSpPr/>
          <p:nvPr/>
        </p:nvSpPr>
        <p:spPr>
          <a:xfrm>
            <a:off x="6401071" y="2813575"/>
            <a:ext cx="824945" cy="3486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66E9BD-5BC5-46E8-821F-DD399183A570}"/>
              </a:ext>
            </a:extLst>
          </p:cNvPr>
          <p:cNvSpPr txBox="1"/>
          <p:nvPr/>
        </p:nvSpPr>
        <p:spPr>
          <a:xfrm>
            <a:off x="7666653" y="2813575"/>
            <a:ext cx="34828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b="1" i="1" dirty="0"/>
              <a:t>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400" i="1" dirty="0"/>
              <a:t>Vendor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400" i="1" dirty="0"/>
              <a:t>Cut-off dates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400" i="1" dirty="0"/>
              <a:t>Info-Documents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400" i="1" dirty="0"/>
              <a:t>Request Texts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400" i="1" dirty="0"/>
              <a:t>Item Texts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ZA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b="1" i="1" dirty="0"/>
              <a:t>Update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400" i="1" dirty="0"/>
              <a:t>Pricing (item-KEYS)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400" i="1" dirty="0"/>
              <a:t>Response-Texts(item-TAGS)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400" i="1" dirty="0"/>
              <a:t>Response-Documents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400" i="1" dirty="0"/>
              <a:t>Control-Dates (item-DATA)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sz="14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b="1" i="1" dirty="0"/>
              <a:t>Index keys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400" i="1" dirty="0"/>
              <a:t>Guid-</a:t>
            </a:r>
            <a:r>
              <a:rPr lang="en-ZA" sz="1400" i="1" dirty="0" err="1"/>
              <a:t>Obj</a:t>
            </a:r>
            <a:r>
              <a:rPr lang="en-ZA" sz="1400" i="1" dirty="0"/>
              <a:t>-</a:t>
            </a:r>
            <a:r>
              <a:rPr lang="en-ZA" sz="1400" i="1" dirty="0" err="1"/>
              <a:t>Sub_Context</a:t>
            </a:r>
            <a:endParaRPr lang="en-ZA" sz="14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400" i="1" dirty="0"/>
              <a:t>GUID-EMAIL-RFQGUID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EC30CF6-02FC-48AB-A75C-4DC1290C4C66}"/>
              </a:ext>
            </a:extLst>
          </p:cNvPr>
          <p:cNvSpPr/>
          <p:nvPr/>
        </p:nvSpPr>
        <p:spPr>
          <a:xfrm>
            <a:off x="1964083" y="3727579"/>
            <a:ext cx="1338470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Response Text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39F0384F-00EC-4360-902D-750A9545E203}"/>
              </a:ext>
            </a:extLst>
          </p:cNvPr>
          <p:cNvSpPr/>
          <p:nvPr/>
        </p:nvSpPr>
        <p:spPr>
          <a:xfrm>
            <a:off x="1987684" y="3272434"/>
            <a:ext cx="1305342" cy="4431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/>
              <a:t>Response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68DC45-3781-4AA5-9463-20007DD48976}"/>
              </a:ext>
            </a:extLst>
          </p:cNvPr>
          <p:cNvSpPr/>
          <p:nvPr/>
        </p:nvSpPr>
        <p:spPr>
          <a:xfrm>
            <a:off x="3476486" y="3720954"/>
            <a:ext cx="1129331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Documents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C8FB78B-7BB7-4B66-AD78-0889C219F755}"/>
              </a:ext>
            </a:extLst>
          </p:cNvPr>
          <p:cNvSpPr/>
          <p:nvPr/>
        </p:nvSpPr>
        <p:spPr>
          <a:xfrm>
            <a:off x="3378753" y="3277799"/>
            <a:ext cx="1305342" cy="4431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 err="1"/>
              <a:t>RfqResp</a:t>
            </a:r>
            <a:endParaRPr lang="en-ZA" sz="900" dirty="0"/>
          </a:p>
          <a:p>
            <a:pPr algn="ctr"/>
            <a:r>
              <a:rPr lang="en-ZA" sz="900" dirty="0"/>
              <a:t>Docs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C0F120C-D201-4277-8801-ABB4CBE58D3B}"/>
              </a:ext>
            </a:extLst>
          </p:cNvPr>
          <p:cNvSpPr/>
          <p:nvPr/>
        </p:nvSpPr>
        <p:spPr>
          <a:xfrm>
            <a:off x="568042" y="3715357"/>
            <a:ext cx="1129331" cy="450574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>
                <a:solidFill>
                  <a:schemeClr val="tx1"/>
                </a:solidFill>
              </a:rPr>
              <a:t>Documents</a:t>
            </a: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B024CE2D-D51E-4020-8AC8-8AE22FCF7701}"/>
              </a:ext>
            </a:extLst>
          </p:cNvPr>
          <p:cNvSpPr/>
          <p:nvPr/>
        </p:nvSpPr>
        <p:spPr>
          <a:xfrm>
            <a:off x="470309" y="3272202"/>
            <a:ext cx="1305342" cy="4431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900" dirty="0" err="1"/>
              <a:t>RfqInfo</a:t>
            </a:r>
            <a:endParaRPr lang="en-ZA" sz="900" dirty="0"/>
          </a:p>
          <a:p>
            <a:pPr algn="ctr"/>
            <a:r>
              <a:rPr lang="en-ZA" sz="900" dirty="0"/>
              <a:t>Docs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06BCFC5-B4C2-4CF1-909C-002C2CB19CA6}"/>
              </a:ext>
            </a:extLst>
          </p:cNvPr>
          <p:cNvSpPr/>
          <p:nvPr/>
        </p:nvSpPr>
        <p:spPr>
          <a:xfrm>
            <a:off x="4068832" y="482028"/>
            <a:ext cx="1338470" cy="450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RFQHEAD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E70007-D29B-407E-9F62-E4FA0BCCB17F}"/>
              </a:ext>
            </a:extLst>
          </p:cNvPr>
          <p:cNvSpPr/>
          <p:nvPr/>
        </p:nvSpPr>
        <p:spPr>
          <a:xfrm>
            <a:off x="5731841" y="482028"/>
            <a:ext cx="1338470" cy="450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RFQREQITEMS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9D58927-0765-4AAC-9D05-2CCB48DDD3E1}"/>
              </a:ext>
            </a:extLst>
          </p:cNvPr>
          <p:cNvSpPr/>
          <p:nvPr/>
        </p:nvSpPr>
        <p:spPr>
          <a:xfrm>
            <a:off x="9057858" y="482028"/>
            <a:ext cx="1338470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RFFQRESPHEAD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F5F770-F839-4822-AA34-F40A374DC52D}"/>
              </a:ext>
            </a:extLst>
          </p:cNvPr>
          <p:cNvSpPr/>
          <p:nvPr/>
        </p:nvSpPr>
        <p:spPr>
          <a:xfrm>
            <a:off x="7394850" y="482028"/>
            <a:ext cx="1338470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RFQRESITEMS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32B093-A910-4668-9180-917915B4C2F6}"/>
              </a:ext>
            </a:extLst>
          </p:cNvPr>
          <p:cNvSpPr txBox="1"/>
          <p:nvPr/>
        </p:nvSpPr>
        <p:spPr>
          <a:xfrm>
            <a:off x="3998839" y="940068"/>
            <a:ext cx="1659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GUID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Ref_Text</a:t>
            </a:r>
            <a:endParaRPr lang="en-Z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RFQNo</a:t>
            </a:r>
            <a:endParaRPr lang="en-Z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Cut-off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Delivery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Request_Text</a:t>
            </a:r>
            <a:endParaRPr lang="en-ZA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7C8A0B-F349-42F7-B9EC-DCDB9976B385}"/>
              </a:ext>
            </a:extLst>
          </p:cNvPr>
          <p:cNvSpPr txBox="1"/>
          <p:nvPr/>
        </p:nvSpPr>
        <p:spPr>
          <a:xfrm>
            <a:off x="5715960" y="914900"/>
            <a:ext cx="16598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GUID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RFQGUID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ITEMNO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Short_Text</a:t>
            </a:r>
            <a:endParaRPr lang="en-Z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Long_Text</a:t>
            </a:r>
            <a:endParaRPr lang="en-Z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Quantity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39735B-744E-4FC6-A5E2-BA3FBF53EDA4}"/>
              </a:ext>
            </a:extLst>
          </p:cNvPr>
          <p:cNvSpPr txBox="1"/>
          <p:nvPr/>
        </p:nvSpPr>
        <p:spPr>
          <a:xfrm>
            <a:off x="7433081" y="940802"/>
            <a:ext cx="1659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GUID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RFQGUID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ITEMNO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Price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Long_Text</a:t>
            </a:r>
            <a:endParaRPr lang="en-Z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Del_Horizon</a:t>
            </a:r>
            <a:endParaRPr lang="en-ZA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2E298A-62C6-46A4-A0BC-E4BBDA1A5A73}"/>
              </a:ext>
            </a:extLst>
          </p:cNvPr>
          <p:cNvSpPr txBox="1"/>
          <p:nvPr/>
        </p:nvSpPr>
        <p:spPr>
          <a:xfrm>
            <a:off x="9082638" y="914070"/>
            <a:ext cx="1659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GUID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RFQGUID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Long_Text</a:t>
            </a:r>
            <a:endParaRPr lang="en-Z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Acceptance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Response_Date</a:t>
            </a:r>
            <a:endParaRPr lang="en-ZA" sz="1200" dirty="0"/>
          </a:p>
        </p:txBody>
      </p:sp>
    </p:spTree>
    <p:extLst>
      <p:ext uri="{BB962C8B-B14F-4D97-AF65-F5344CB8AC3E}">
        <p14:creationId xmlns:p14="http://schemas.microsoft.com/office/powerpoint/2010/main" val="226318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77C9-0D23-4A85-A341-88F7A2794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7562" y="63870"/>
            <a:ext cx="5492262" cy="426149"/>
          </a:xfrm>
          <a:solidFill>
            <a:schemeClr val="accent6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ZA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Structure of RFQ Solution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A8E8B2-824F-4D6D-8B01-83CF981BF34F}"/>
              </a:ext>
            </a:extLst>
          </p:cNvPr>
          <p:cNvSpPr txBox="1"/>
          <p:nvPr/>
        </p:nvSpPr>
        <p:spPr>
          <a:xfrm>
            <a:off x="513471" y="988543"/>
            <a:ext cx="4111283" cy="25160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ZA" sz="1050" b="0" dirty="0">
                <a:effectLst/>
                <a:latin typeface="Consolas" panose="020B0609020204030204" pitchFamily="49" charset="0"/>
              </a:rPr>
              <a:t>export class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RfcObj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MANDT: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GUID: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OBJ: string; </a:t>
            </a:r>
            <a:r>
              <a:rPr lang="en-ZA" sz="1050" b="1" i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SUBMI or REFNO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OBJ_TYPE: string; </a:t>
            </a:r>
            <a:r>
              <a:rPr lang="en-ZA" sz="1050" b="1" i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RFQUOTE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CONTEXT: string; </a:t>
            </a:r>
            <a:r>
              <a:rPr lang="en-ZA" sz="1050" b="1" i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 Text Description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SUB_CONTEXT: string; </a:t>
            </a:r>
            <a:r>
              <a:rPr lang="en-ZA" sz="1050" b="1" i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 type e.g. RFQ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CREATED: number;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DATA: string;  </a:t>
            </a:r>
            <a:r>
              <a:rPr lang="en-ZA" sz="1050" b="1" i="1" u="sng" dirty="0"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Control Dates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DATA_TYPE: string; </a:t>
            </a:r>
            <a:r>
              <a:rPr lang="en-ZA" sz="1050" b="1" i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STATUS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MODIFIED: number;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DATA_MD5: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TAGS: string; </a:t>
            </a:r>
            <a:r>
              <a:rPr lang="en-ZA" sz="1050" b="1" i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Request Long text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KEYS: string; </a:t>
            </a:r>
            <a:r>
              <a:rPr lang="en-ZA" sz="1050" b="1" i="1" u="sng" dirty="0"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Tender ITEMS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9BF007-1DE9-4864-9300-2E24194FA284}"/>
              </a:ext>
            </a:extLst>
          </p:cNvPr>
          <p:cNvSpPr txBox="1"/>
          <p:nvPr/>
        </p:nvSpPr>
        <p:spPr>
          <a:xfrm>
            <a:off x="5287693" y="982212"/>
            <a:ext cx="4111284" cy="2516073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ZA" sz="105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export class </a:t>
            </a:r>
            <a:r>
              <a:rPr lang="en-ZA" sz="1050" b="0" dirty="0" err="1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RfcObj</a:t>
            </a:r>
            <a:r>
              <a:rPr lang="en-ZA" sz="105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ZA" sz="105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MANDT: string;</a:t>
            </a:r>
          </a:p>
          <a:p>
            <a:r>
              <a:rPr lang="en-ZA" sz="105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GUID: string;</a:t>
            </a:r>
          </a:p>
          <a:p>
            <a:r>
              <a:rPr lang="en-ZA" sz="105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OBJ: string;  Email</a:t>
            </a:r>
          </a:p>
          <a:p>
            <a:r>
              <a:rPr lang="en-ZA" sz="105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OBJ_TYPE: string; </a:t>
            </a:r>
            <a:r>
              <a:rPr lang="en-ZA" sz="1050" b="1" i="1" u="sng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Vendor No</a:t>
            </a:r>
          </a:p>
          <a:p>
            <a:r>
              <a:rPr lang="en-ZA" sz="105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    CONTEXT: string; </a:t>
            </a:r>
            <a:r>
              <a:rPr lang="en-ZA" sz="1050" b="1" i="1" u="sng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Unique Token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</a:t>
            </a:r>
            <a:r>
              <a:rPr lang="en-ZA" sz="105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 SUB_CONTEXT: string;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 </a:t>
            </a:r>
            <a:r>
              <a:rPr lang="en-ZA" sz="1050" b="1" i="1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REFNO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</a:t>
            </a:r>
            <a:r>
              <a:rPr lang="en-ZA" sz="105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CREATED: number;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</a:t>
            </a:r>
            <a:r>
              <a:rPr lang="en-ZA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DATA: string; </a:t>
            </a:r>
            <a:r>
              <a:rPr lang="en-ZA" sz="1050" b="1" i="1" u="sng" dirty="0"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Control </a:t>
            </a:r>
            <a:r>
              <a:rPr lang="en-ZA" sz="1050" b="1" i="1" u="sng" dirty="0"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&amp; Dates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</a:t>
            </a:r>
            <a:r>
              <a:rPr lang="en-ZA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DATA_TYPE: string; </a:t>
            </a:r>
            <a:r>
              <a:rPr lang="en-ZA" sz="1050" b="1" i="1" u="sng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 Text Description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</a:t>
            </a:r>
            <a:r>
              <a:rPr lang="en-ZA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MODIFIED: number;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</a:t>
            </a:r>
            <a:r>
              <a:rPr lang="en-ZA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DATA_MD5: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</a:t>
            </a:r>
            <a:r>
              <a:rPr lang="en-ZA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TAGS: string; </a:t>
            </a:r>
            <a:r>
              <a:rPr lang="en-ZA" sz="1050" b="1" i="1" dirty="0"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Response Long Text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</a:t>
            </a:r>
            <a:r>
              <a:rPr lang="en-ZA" sz="105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KEYS: string; </a:t>
            </a:r>
            <a:r>
              <a:rPr lang="en-ZA" sz="1050" b="1" i="1" u="sng" dirty="0"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Bid </a:t>
            </a:r>
            <a:r>
              <a:rPr lang="en-ZA" sz="1050" b="1" i="1" u="sng" dirty="0" err="1"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Items</a:t>
            </a:r>
            <a:r>
              <a:rPr lang="en-ZA" sz="1050" b="1" i="1" u="sng" dirty="0" err="1"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Response</a:t>
            </a:r>
            <a:endParaRPr lang="en-ZA" sz="1050" b="1" i="1" u="sng" dirty="0">
              <a:effectLst/>
              <a:highlight>
                <a:srgbClr val="00FF00"/>
              </a:highlight>
              <a:latin typeface="Consolas" panose="020B0609020204030204" pitchFamily="49" charset="0"/>
            </a:endParaRP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981F0B-725E-40F9-9897-D9649B1424A2}"/>
              </a:ext>
            </a:extLst>
          </p:cNvPr>
          <p:cNvCxnSpPr>
            <a:cxnSpLocks/>
          </p:cNvCxnSpPr>
          <p:nvPr/>
        </p:nvCxnSpPr>
        <p:spPr>
          <a:xfrm>
            <a:off x="2148842" y="1487382"/>
            <a:ext cx="363298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F119BCB-A287-4875-9264-1B8586B042C9}"/>
              </a:ext>
            </a:extLst>
          </p:cNvPr>
          <p:cNvSpPr txBox="1"/>
          <p:nvPr/>
        </p:nvSpPr>
        <p:spPr>
          <a:xfrm>
            <a:off x="5506403" y="3958161"/>
            <a:ext cx="4607168" cy="267765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ZA" sz="1050" b="0" dirty="0">
                <a:effectLst/>
                <a:latin typeface="Consolas" panose="020B0609020204030204" pitchFamily="49" charset="0"/>
              </a:rPr>
              <a:t>export interface Tender  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 1 guid: </a:t>
            </a:r>
            <a:r>
              <a:rPr lang="en-ZA" sz="1050" b="1" i="1" u="sng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HEADER-GUID;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2 email: </a:t>
            </a:r>
            <a:r>
              <a:rPr lang="en-ZA" sz="1050" b="1" i="1" u="sng" dirty="0">
                <a:highlight>
                  <a:srgbClr val="FFFF00"/>
                </a:highlight>
                <a:latin typeface="Consolas" panose="020B0609020204030204" pitchFamily="49" charset="0"/>
              </a:rPr>
              <a:t>BID-OBJ;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3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bidGuid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: </a:t>
            </a:r>
            <a:r>
              <a:rPr lang="en-ZA" sz="1050" b="1" i="1" u="sng" dirty="0">
                <a:highlight>
                  <a:srgbClr val="FFFF00"/>
                </a:highlight>
                <a:latin typeface="Consolas" panose="020B0609020204030204" pitchFamily="49" charset="0"/>
              </a:rPr>
              <a:t>BID-CONTEXT;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4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rfqNo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</a:t>
            </a:r>
            <a:r>
              <a:rPr lang="en-ZA" sz="1050" b="1" i="1" u="sng" dirty="0">
                <a:highlight>
                  <a:srgbClr val="FFFF00"/>
                </a:highlight>
                <a:latin typeface="Consolas" panose="020B0609020204030204" pitchFamily="49" charset="0"/>
              </a:rPr>
              <a:t>BID-SUB_CONTEXT;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5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refText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</a:t>
            </a:r>
            <a:r>
              <a:rPr lang="en-ZA" sz="1050" b="1" i="1" u="sng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BID-DATA_TYPE</a:t>
            </a:r>
            <a:r>
              <a:rPr lang="en-ZA" sz="1050" b="1" i="1" u="sng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6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reqText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</a:t>
            </a:r>
            <a:r>
              <a:rPr lang="en-ZA" sz="1050" b="1" i="1" u="sng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HEADER_TEXT 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7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cutoff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Header-DATA-&gt;</a:t>
            </a:r>
            <a:r>
              <a:rPr lang="en-ZA" sz="1050" b="1" i="1" u="sng" dirty="0"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 Control Dates 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 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8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cutofftime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Header-DATA-&gt;</a:t>
            </a:r>
            <a:r>
              <a:rPr lang="en-ZA" sz="1050" b="1" i="1" u="sng" dirty="0"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 Control Dates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9 validity?: </a:t>
            </a:r>
            <a:r>
              <a:rPr lang="en-ZA" sz="1050" b="1" i="1" u="sng" dirty="0"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BID-DATA-&gt;</a:t>
            </a:r>
            <a:r>
              <a:rPr lang="en-ZA" sz="1050" b="0" dirty="0"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Control;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10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contactEmail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Header-DATA-&gt;</a:t>
            </a:r>
            <a:r>
              <a:rPr lang="en-ZA" sz="1050" b="1" i="1" u="sng" dirty="0"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 Control Dates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11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contactTel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Header-DATA-&gt;</a:t>
            </a:r>
            <a:r>
              <a:rPr lang="en-ZA" sz="1050" b="1" i="1" u="sng" dirty="0"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 Control Dates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12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contactName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Header-DATA-&gt;</a:t>
            </a:r>
            <a:r>
              <a:rPr lang="en-ZA" sz="1050" b="1" i="1" u="sng" dirty="0">
                <a:effectLst/>
                <a:highlight>
                  <a:srgbClr val="FF0000"/>
                </a:highlight>
                <a:latin typeface="Consolas" panose="020B0609020204030204" pitchFamily="49" charset="0"/>
              </a:rPr>
              <a:t> Control Dates 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13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infoItems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</a:t>
            </a:r>
            <a:r>
              <a:rPr lang="en-ZA" sz="1050" b="1" i="1" u="sng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Header-KEYS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14 bid?:       </a:t>
            </a:r>
            <a:r>
              <a:rPr lang="en-ZA" sz="1050" b="1" i="1" u="sng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BID-KEYS;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9E4F7-39A6-4695-BAEB-797B10937915}"/>
              </a:ext>
            </a:extLst>
          </p:cNvPr>
          <p:cNvSpPr txBox="1"/>
          <p:nvPr/>
        </p:nvSpPr>
        <p:spPr>
          <a:xfrm>
            <a:off x="9554602" y="413383"/>
            <a:ext cx="2473276" cy="15465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ZA" sz="1050" b="0" dirty="0">
                <a:effectLst/>
                <a:latin typeface="Consolas" panose="020B0609020204030204" pitchFamily="49" charset="0"/>
              </a:rPr>
              <a:t>export class BIDCONTROL{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RELEASE_DATE: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VIEWED_ON: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RESPONDED_ON: string;  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EMAIL_LINK: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ADDEDBY: string; </a:t>
            </a:r>
            <a:endParaRPr lang="en-ZA" sz="1050" b="1" i="1" u="sng" dirty="0"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ADDEDON: string;</a:t>
            </a:r>
            <a:endParaRPr lang="en-ZA" sz="1050" b="1" i="1" dirty="0"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VALIDITY: number;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ACCEPTANCE: string;}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7C2EC4-A462-4879-940D-EB7DEE8403D7}"/>
              </a:ext>
            </a:extLst>
          </p:cNvPr>
          <p:cNvCxnSpPr>
            <a:cxnSpLocks/>
          </p:cNvCxnSpPr>
          <p:nvPr/>
        </p:nvCxnSpPr>
        <p:spPr>
          <a:xfrm flipH="1">
            <a:off x="7888060" y="1237962"/>
            <a:ext cx="1666543" cy="1173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2748CEE-EF5E-4F88-B49E-AE0CCC1653C8}"/>
              </a:ext>
            </a:extLst>
          </p:cNvPr>
          <p:cNvSpPr txBox="1"/>
          <p:nvPr/>
        </p:nvSpPr>
        <p:spPr>
          <a:xfrm>
            <a:off x="9523973" y="2912692"/>
            <a:ext cx="2473276" cy="13849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ZA" sz="1050" b="0" dirty="0">
                <a:effectLst/>
                <a:latin typeface="Consolas" panose="020B0609020204030204" pitchFamily="49" charset="0"/>
              </a:rPr>
              <a:t>export interface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BidItem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itemno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assumption?: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bidprice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number;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leadtime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validity?: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</a:t>
            </a:r>
            <a:r>
              <a:rPr lang="en-ZA" sz="1050" b="0" dirty="0" err="1">
                <a:effectLst/>
                <a:latin typeface="Consolas" panose="020B0609020204030204" pitchFamily="49" charset="0"/>
              </a:rPr>
              <a:t>biddate</a:t>
            </a:r>
            <a:r>
              <a:rPr lang="en-ZA" sz="1050" b="0" dirty="0">
                <a:effectLst/>
                <a:latin typeface="Consolas" panose="020B0609020204030204" pitchFamily="49" charset="0"/>
              </a:rPr>
              <a:t>?: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}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61906D-7D2A-4C50-A377-00CE29F02B05}"/>
              </a:ext>
            </a:extLst>
          </p:cNvPr>
          <p:cNvCxnSpPr>
            <a:cxnSpLocks/>
          </p:cNvCxnSpPr>
          <p:nvPr/>
        </p:nvCxnSpPr>
        <p:spPr>
          <a:xfrm flipH="1" flipV="1">
            <a:off x="8159265" y="3179303"/>
            <a:ext cx="1364708" cy="57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7FCBF6-F050-4B4E-886E-A2686EA7C888}"/>
              </a:ext>
            </a:extLst>
          </p:cNvPr>
          <p:cNvSpPr txBox="1"/>
          <p:nvPr/>
        </p:nvSpPr>
        <p:spPr>
          <a:xfrm>
            <a:off x="194751" y="3949341"/>
            <a:ext cx="2371582" cy="15465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ZA" sz="1050" b="0" dirty="0">
                <a:effectLst/>
                <a:latin typeface="Consolas" panose="020B0609020204030204" pitchFamily="49" charset="0"/>
              </a:rPr>
              <a:t>export class TENDERITEM {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ITEMNO: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MATERIAL: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MTEXT: string;  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QUANTITY: number;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UOM: string; </a:t>
            </a:r>
            <a:endParaRPr lang="en-ZA" sz="1050" b="1" i="1" u="sng" dirty="0"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MLONGTEXT: string;</a:t>
            </a:r>
            <a:endParaRPr lang="en-ZA" sz="1050" b="1" i="1" dirty="0"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DELIVERYDATE: number;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   VALIDITY: string;}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580B3C-73A1-4BB5-B47E-40BD6655B46F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380542" y="3330699"/>
            <a:ext cx="1067236" cy="618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2C129D9-7F6C-41E7-A729-9C0F4E4DB6BB}"/>
              </a:ext>
            </a:extLst>
          </p:cNvPr>
          <p:cNvSpPr txBox="1"/>
          <p:nvPr/>
        </p:nvSpPr>
        <p:spPr>
          <a:xfrm>
            <a:off x="2898087" y="3958161"/>
            <a:ext cx="2608316" cy="267765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ZA" sz="1050" b="0" dirty="0">
                <a:effectLst/>
                <a:latin typeface="Consolas" panose="020B0609020204030204" pitchFamily="49" charset="0"/>
              </a:rPr>
              <a:t>export class CONTROL_DATES {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CREATED: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STARTDATE: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CUTOFFDATE: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CUTOFFTIME: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RELEASED: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CREATEDBY: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RELEASEDBY: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CONTACTMAIL: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CONTACTTEL: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CONTACTNAME: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DELIVERYDATE: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CLOSED: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CLOSEDBY: string;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  VALIDITY?: string ;</a:t>
            </a:r>
          </a:p>
          <a:p>
            <a:r>
              <a:rPr lang="en-ZA" sz="105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0D683C59-6FBC-4843-BDA2-4F955EF61B71}"/>
              </a:ext>
            </a:extLst>
          </p:cNvPr>
          <p:cNvCxnSpPr>
            <a:cxnSpLocks/>
            <a:stCxn id="26" idx="0"/>
          </p:cNvCxnSpPr>
          <p:nvPr/>
        </p:nvCxnSpPr>
        <p:spPr>
          <a:xfrm rot="16200000" flipV="1">
            <a:off x="2844398" y="2600314"/>
            <a:ext cx="1546577" cy="1169118"/>
          </a:xfrm>
          <a:prstGeom prst="bentConnector3">
            <a:avLst>
              <a:gd name="adj1" fmla="val 991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25B474-42EF-49B0-8220-E66F8D3B5A47}"/>
              </a:ext>
            </a:extLst>
          </p:cNvPr>
          <p:cNvSpPr txBox="1"/>
          <p:nvPr/>
        </p:nvSpPr>
        <p:spPr>
          <a:xfrm>
            <a:off x="1380542" y="703387"/>
            <a:ext cx="28217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u="sng" dirty="0">
                <a:solidFill>
                  <a:srgbClr val="FF0000"/>
                </a:solidFill>
              </a:rPr>
              <a:t>ZRFC_OBJ  </a:t>
            </a:r>
            <a:r>
              <a:rPr lang="en-ZA" sz="1400" b="1" u="sng" dirty="0" err="1">
                <a:solidFill>
                  <a:srgbClr val="FF0000"/>
                </a:solidFill>
              </a:rPr>
              <a:t>Headerline</a:t>
            </a:r>
            <a:r>
              <a:rPr lang="en-ZA" sz="1400" b="1" u="sng" dirty="0">
                <a:solidFill>
                  <a:srgbClr val="FF0000"/>
                </a:solidFill>
              </a:rPr>
              <a:t>(Tender)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875033-4EF2-4D4E-86FA-63CE883F17D2}"/>
              </a:ext>
            </a:extLst>
          </p:cNvPr>
          <p:cNvSpPr txBox="1"/>
          <p:nvPr/>
        </p:nvSpPr>
        <p:spPr>
          <a:xfrm>
            <a:off x="6026549" y="701040"/>
            <a:ext cx="2473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u="sng" dirty="0">
                <a:solidFill>
                  <a:srgbClr val="FF0000"/>
                </a:solidFill>
              </a:rPr>
              <a:t>ZRFC_OBJ </a:t>
            </a:r>
            <a:r>
              <a:rPr lang="en-ZA" sz="1400" b="1" u="sng" dirty="0" err="1">
                <a:solidFill>
                  <a:srgbClr val="FF0000"/>
                </a:solidFill>
              </a:rPr>
              <a:t>Vendorline</a:t>
            </a:r>
            <a:r>
              <a:rPr lang="en-ZA" sz="1400" b="1" u="sng" dirty="0">
                <a:solidFill>
                  <a:srgbClr val="FF0000"/>
                </a:solidFill>
              </a:rPr>
              <a:t>(Bid)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B46F79-AE59-4EAC-8D21-8D1C09CE2667}"/>
              </a:ext>
            </a:extLst>
          </p:cNvPr>
          <p:cNvSpPr txBox="1"/>
          <p:nvPr/>
        </p:nvSpPr>
        <p:spPr>
          <a:xfrm>
            <a:off x="6971094" y="3713479"/>
            <a:ext cx="133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b="1" i="1" u="sng" dirty="0"/>
              <a:t>On WEB-Only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00F08F1-7AC5-4BC6-AF9C-A5BE3D27614F}"/>
              </a:ext>
            </a:extLst>
          </p:cNvPr>
          <p:cNvSpPr txBox="1"/>
          <p:nvPr/>
        </p:nvSpPr>
        <p:spPr>
          <a:xfrm>
            <a:off x="10251211" y="166580"/>
            <a:ext cx="133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b="1" i="1" u="sng" dirty="0">
                <a:solidFill>
                  <a:srgbClr val="FF0000"/>
                </a:solidFill>
              </a:rPr>
              <a:t>ZIO_RFQUOTE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F270DE9-B424-47A5-A3CD-03FA07959149}"/>
              </a:ext>
            </a:extLst>
          </p:cNvPr>
          <p:cNvSpPr txBox="1"/>
          <p:nvPr/>
        </p:nvSpPr>
        <p:spPr>
          <a:xfrm>
            <a:off x="2948485" y="3751458"/>
            <a:ext cx="1338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b="1" i="1" u="sng" dirty="0">
                <a:solidFill>
                  <a:srgbClr val="FF0000"/>
                </a:solidFill>
              </a:rPr>
              <a:t>ZRFQ_CONTROL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C09E269-8808-4EEF-B6E6-D7EF855B6D9F}"/>
              </a:ext>
            </a:extLst>
          </p:cNvPr>
          <p:cNvSpPr txBox="1"/>
          <p:nvPr/>
        </p:nvSpPr>
        <p:spPr>
          <a:xfrm>
            <a:off x="92519" y="3704508"/>
            <a:ext cx="1985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b="1" i="1" u="sng" dirty="0">
                <a:solidFill>
                  <a:srgbClr val="FF0000"/>
                </a:solidFill>
              </a:rPr>
              <a:t>ZWEB_TENDER_ITEM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F35A58-46CF-4FCB-B5AC-B64E11F54BF8}"/>
              </a:ext>
            </a:extLst>
          </p:cNvPr>
          <p:cNvSpPr txBox="1"/>
          <p:nvPr/>
        </p:nvSpPr>
        <p:spPr>
          <a:xfrm>
            <a:off x="9692619" y="2713526"/>
            <a:ext cx="1985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b="1" i="1" u="sng" dirty="0">
                <a:solidFill>
                  <a:srgbClr val="FF0000"/>
                </a:solidFill>
              </a:rPr>
              <a:t>ZWEB_BID_ITEM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AE2A16D-C884-4E93-8023-D17FB4872B6F}"/>
              </a:ext>
            </a:extLst>
          </p:cNvPr>
          <p:cNvSpPr/>
          <p:nvPr/>
        </p:nvSpPr>
        <p:spPr>
          <a:xfrm>
            <a:off x="7888060" y="6175717"/>
            <a:ext cx="1338401" cy="46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Merge?</a:t>
            </a:r>
          </a:p>
        </p:txBody>
      </p:sp>
    </p:spTree>
    <p:extLst>
      <p:ext uri="{BB962C8B-B14F-4D97-AF65-F5344CB8AC3E}">
        <p14:creationId xmlns:p14="http://schemas.microsoft.com/office/powerpoint/2010/main" val="2933245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Internal Storage 3">
            <a:extLst>
              <a:ext uri="{FF2B5EF4-FFF2-40B4-BE49-F238E27FC236}">
                <a16:creationId xmlns:a16="http://schemas.microsoft.com/office/drawing/2014/main" id="{947405B2-2D49-4CB3-8FE9-7AB920BB7267}"/>
              </a:ext>
            </a:extLst>
          </p:cNvPr>
          <p:cNvSpPr/>
          <p:nvPr/>
        </p:nvSpPr>
        <p:spPr>
          <a:xfrm>
            <a:off x="759655" y="759655"/>
            <a:ext cx="2968283" cy="109728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/>
              <a:t>Esourcing – </a:t>
            </a:r>
            <a:r>
              <a:rPr lang="en-ZA" sz="1800" i="1"/>
              <a:t>list of open Tenders user is linked to</a:t>
            </a:r>
            <a:endParaRPr lang="en-ZA" sz="1800" i="1" dirty="0"/>
          </a:p>
        </p:txBody>
      </p:sp>
      <p:sp>
        <p:nvSpPr>
          <p:cNvPr id="5" name="Flowchart: Predefined Process 4">
            <a:extLst>
              <a:ext uri="{FF2B5EF4-FFF2-40B4-BE49-F238E27FC236}">
                <a16:creationId xmlns:a16="http://schemas.microsoft.com/office/drawing/2014/main" id="{F577F6AD-5319-4CD8-A679-55BFD4C4B39F}"/>
              </a:ext>
            </a:extLst>
          </p:cNvPr>
          <p:cNvSpPr/>
          <p:nvPr/>
        </p:nvSpPr>
        <p:spPr>
          <a:xfrm>
            <a:off x="1526343" y="3411415"/>
            <a:ext cx="1706879" cy="562707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Get Tender and Bid </a:t>
            </a:r>
          </a:p>
          <a:p>
            <a:pPr algn="ctr"/>
            <a:r>
              <a:rPr lang="en-ZA" sz="1200" dirty="0">
                <a:solidFill>
                  <a:schemeClr val="accent1"/>
                </a:solidFill>
              </a:rPr>
              <a:t>And Docs linked</a:t>
            </a:r>
          </a:p>
        </p:txBody>
      </p:sp>
      <p:sp>
        <p:nvSpPr>
          <p:cNvPr id="6" name="Flowchart: Predefined Process 5">
            <a:extLst>
              <a:ext uri="{FF2B5EF4-FFF2-40B4-BE49-F238E27FC236}">
                <a16:creationId xmlns:a16="http://schemas.microsoft.com/office/drawing/2014/main" id="{B8F765D5-BAD6-44F8-B581-EF28E41DB32D}"/>
              </a:ext>
            </a:extLst>
          </p:cNvPr>
          <p:cNvSpPr/>
          <p:nvPr/>
        </p:nvSpPr>
        <p:spPr>
          <a:xfrm>
            <a:off x="1526342" y="4079631"/>
            <a:ext cx="1706880" cy="562708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Build Tender Object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ED1B421-FDDD-4C48-A22A-690BA3A5D5A7}"/>
              </a:ext>
            </a:extLst>
          </p:cNvPr>
          <p:cNvSpPr/>
          <p:nvPr/>
        </p:nvSpPr>
        <p:spPr>
          <a:xfrm>
            <a:off x="1237956" y="2464190"/>
            <a:ext cx="2011680" cy="759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/>
              <a:t>Rfq</a:t>
            </a:r>
            <a:r>
              <a:rPr lang="en-ZA" sz="1200" dirty="0"/>
              <a:t> </a:t>
            </a:r>
          </a:p>
          <a:p>
            <a:pPr algn="ctr"/>
            <a:r>
              <a:rPr lang="en-ZA" sz="1200" dirty="0"/>
              <a:t>Display loading gif until loaded – go to header</a:t>
            </a:r>
          </a:p>
        </p:txBody>
      </p:sp>
      <p:sp>
        <p:nvSpPr>
          <p:cNvPr id="10" name="Flowchart: Internal Storage 9">
            <a:extLst>
              <a:ext uri="{FF2B5EF4-FFF2-40B4-BE49-F238E27FC236}">
                <a16:creationId xmlns:a16="http://schemas.microsoft.com/office/drawing/2014/main" id="{2B7E36C4-F290-4A4F-AE73-10AD423D3380}"/>
              </a:ext>
            </a:extLst>
          </p:cNvPr>
          <p:cNvSpPr/>
          <p:nvPr/>
        </p:nvSpPr>
        <p:spPr>
          <a:xfrm>
            <a:off x="759654" y="4829908"/>
            <a:ext cx="2968284" cy="109728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dirty="0" err="1">
                <a:solidFill>
                  <a:schemeClr val="tx1"/>
                </a:solidFill>
              </a:rPr>
              <a:t>Rfq</a:t>
            </a:r>
            <a:r>
              <a:rPr lang="en-ZA" dirty="0">
                <a:solidFill>
                  <a:schemeClr val="tx1"/>
                </a:solidFill>
              </a:rPr>
              <a:t>-header</a:t>
            </a:r>
          </a:p>
          <a:p>
            <a:r>
              <a:rPr lang="en-ZA" i="1" dirty="0">
                <a:solidFill>
                  <a:schemeClr val="tx1"/>
                </a:solidFill>
              </a:rPr>
              <a:t>S</a:t>
            </a:r>
            <a:r>
              <a:rPr lang="en-ZA" sz="1800" i="1" dirty="0">
                <a:solidFill>
                  <a:schemeClr val="tx1"/>
                </a:solidFill>
              </a:rPr>
              <a:t>how Information</a:t>
            </a:r>
          </a:p>
          <a:p>
            <a:r>
              <a:rPr lang="en-ZA" i="1" dirty="0">
                <a:solidFill>
                  <a:schemeClr val="tx1"/>
                </a:solidFill>
              </a:rPr>
              <a:t>Download Documents</a:t>
            </a:r>
            <a:endParaRPr lang="en-ZA" sz="1800" i="1" dirty="0">
              <a:solidFill>
                <a:schemeClr val="tx1"/>
              </a:solidFill>
            </a:endParaRPr>
          </a:p>
        </p:txBody>
      </p:sp>
      <p:sp>
        <p:nvSpPr>
          <p:cNvPr id="9" name="Flowchart: Internal Storage 8">
            <a:extLst>
              <a:ext uri="{FF2B5EF4-FFF2-40B4-BE49-F238E27FC236}">
                <a16:creationId xmlns:a16="http://schemas.microsoft.com/office/drawing/2014/main" id="{EF9FAFE6-A842-4CAA-93CA-9080D47EDDE1}"/>
              </a:ext>
            </a:extLst>
          </p:cNvPr>
          <p:cNvSpPr/>
          <p:nvPr/>
        </p:nvSpPr>
        <p:spPr>
          <a:xfrm>
            <a:off x="4308230" y="4829908"/>
            <a:ext cx="4072597" cy="1388011"/>
          </a:xfrm>
          <a:prstGeom prst="flowChartInternalStorag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dirty="0" err="1">
                <a:solidFill>
                  <a:schemeClr val="tx1"/>
                </a:solidFill>
              </a:rPr>
              <a:t>Rfq</a:t>
            </a:r>
            <a:r>
              <a:rPr lang="en-ZA" dirty="0">
                <a:solidFill>
                  <a:schemeClr val="tx1"/>
                </a:solidFill>
              </a:rPr>
              <a:t>-items – </a:t>
            </a:r>
            <a:r>
              <a:rPr lang="en-ZA" sz="1800" i="1" dirty="0">
                <a:solidFill>
                  <a:schemeClr val="tx1"/>
                </a:solidFill>
              </a:rPr>
              <a:t>list of Tender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b="1" i="1" dirty="0">
                <a:solidFill>
                  <a:schemeClr val="tx1"/>
                </a:solidFill>
              </a:rPr>
              <a:t>Accept Bid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b="1" i="1" dirty="0">
                <a:solidFill>
                  <a:schemeClr val="tx1"/>
                </a:solidFill>
              </a:rPr>
              <a:t>Overall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b="1" i="1" dirty="0">
                <a:solidFill>
                  <a:schemeClr val="tx1"/>
                </a:solidFill>
              </a:rPr>
              <a:t>Overall Assumption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400" b="1" i="1" dirty="0">
                <a:solidFill>
                  <a:schemeClr val="tx1"/>
                </a:solidFill>
              </a:rPr>
              <a:t>Upload Documents</a:t>
            </a:r>
          </a:p>
        </p:txBody>
      </p:sp>
      <p:sp>
        <p:nvSpPr>
          <p:cNvPr id="8" name="Flowchart: Internal Storage 7">
            <a:extLst>
              <a:ext uri="{FF2B5EF4-FFF2-40B4-BE49-F238E27FC236}">
                <a16:creationId xmlns:a16="http://schemas.microsoft.com/office/drawing/2014/main" id="{66DBBA19-1986-4EC5-9FB6-3A825C2C7017}"/>
              </a:ext>
            </a:extLst>
          </p:cNvPr>
          <p:cNvSpPr/>
          <p:nvPr/>
        </p:nvSpPr>
        <p:spPr>
          <a:xfrm>
            <a:off x="8961118" y="4832251"/>
            <a:ext cx="2968283" cy="1097280"/>
          </a:xfrm>
          <a:prstGeom prst="flowChartInternal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ZA" dirty="0" err="1"/>
              <a:t>Rfq</a:t>
            </a:r>
            <a:r>
              <a:rPr lang="en-ZA" dirty="0"/>
              <a:t>-item-detail – </a:t>
            </a:r>
            <a:r>
              <a:rPr lang="en-ZA" sz="1800" i="1" dirty="0"/>
              <a:t>Fill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200" i="1" dirty="0"/>
              <a:t>Price,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200" i="1" dirty="0"/>
              <a:t>Validity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sz="1200" i="1" dirty="0"/>
              <a:t> Assumptions</a:t>
            </a:r>
            <a:endParaRPr lang="en-ZA" sz="1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3BBB99-DB16-4C57-A151-F211E1A8DA91}"/>
              </a:ext>
            </a:extLst>
          </p:cNvPr>
          <p:cNvSpPr/>
          <p:nvPr/>
        </p:nvSpPr>
        <p:spPr>
          <a:xfrm>
            <a:off x="1456005" y="1962444"/>
            <a:ext cx="1575582" cy="3516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Select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69AB37-760E-4975-88BF-CF1A68235872}"/>
              </a:ext>
            </a:extLst>
          </p:cNvPr>
          <p:cNvSpPr/>
          <p:nvPr/>
        </p:nvSpPr>
        <p:spPr>
          <a:xfrm>
            <a:off x="2855743" y="4829908"/>
            <a:ext cx="872196" cy="1711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/>
              <a:t>Bid &gt;&gt;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2F84FE01-D117-486C-B3C0-F2F404CFEC5A}"/>
              </a:ext>
            </a:extLst>
          </p:cNvPr>
          <p:cNvSpPr/>
          <p:nvPr/>
        </p:nvSpPr>
        <p:spPr>
          <a:xfrm>
            <a:off x="3727938" y="4829908"/>
            <a:ext cx="580291" cy="1711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BDFCB09-9B9A-45C8-BEE4-92F340ABD58C}"/>
              </a:ext>
            </a:extLst>
          </p:cNvPr>
          <p:cNvSpPr/>
          <p:nvPr/>
        </p:nvSpPr>
        <p:spPr>
          <a:xfrm>
            <a:off x="7784122" y="5202702"/>
            <a:ext cx="1575582" cy="3516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Select 1</a:t>
            </a:r>
          </a:p>
        </p:txBody>
      </p:sp>
      <p:sp>
        <p:nvSpPr>
          <p:cNvPr id="15" name="Flowchart: Predefined Process 14">
            <a:extLst>
              <a:ext uri="{FF2B5EF4-FFF2-40B4-BE49-F238E27FC236}">
                <a16:creationId xmlns:a16="http://schemas.microsoft.com/office/drawing/2014/main" id="{D22CB0AA-4A7B-4192-9E4C-45341CB7DC86}"/>
              </a:ext>
            </a:extLst>
          </p:cNvPr>
          <p:cNvSpPr/>
          <p:nvPr/>
        </p:nvSpPr>
        <p:spPr>
          <a:xfrm>
            <a:off x="9591819" y="3974122"/>
            <a:ext cx="1706879" cy="562707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Update item</a:t>
            </a:r>
          </a:p>
        </p:txBody>
      </p:sp>
      <p:sp>
        <p:nvSpPr>
          <p:cNvPr id="16" name="Flowchart: Predefined Process 15">
            <a:extLst>
              <a:ext uri="{FF2B5EF4-FFF2-40B4-BE49-F238E27FC236}">
                <a16:creationId xmlns:a16="http://schemas.microsoft.com/office/drawing/2014/main" id="{EB043521-36ED-4793-BB5F-28DF68384C2A}"/>
              </a:ext>
            </a:extLst>
          </p:cNvPr>
          <p:cNvSpPr/>
          <p:nvPr/>
        </p:nvSpPr>
        <p:spPr>
          <a:xfrm>
            <a:off x="5242560" y="3866268"/>
            <a:ext cx="1706879" cy="778413"/>
          </a:xfrm>
          <a:prstGeom prst="flowChartPredefined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accent1"/>
                </a:solidFill>
              </a:rPr>
              <a:t>Upload Overall Assumption, Validity and Documents</a:t>
            </a:r>
          </a:p>
        </p:txBody>
      </p:sp>
    </p:spTree>
    <p:extLst>
      <p:ext uri="{BB962C8B-B14F-4D97-AF65-F5344CB8AC3E}">
        <p14:creationId xmlns:p14="http://schemas.microsoft.com/office/powerpoint/2010/main" val="904349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F6C7D-F0E9-414E-AD16-C59217E80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CF78E-CEE7-43CC-832E-EFE23C23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705" y="2604972"/>
            <a:ext cx="763059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8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1D7AD5F-7243-41D7-87FB-3C8D13E34A16}"/>
              </a:ext>
            </a:extLst>
          </p:cNvPr>
          <p:cNvSpPr/>
          <p:nvPr/>
        </p:nvSpPr>
        <p:spPr>
          <a:xfrm>
            <a:off x="193129" y="1118076"/>
            <a:ext cx="2505340" cy="4505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 err="1">
                <a:solidFill>
                  <a:schemeClr val="accent1"/>
                </a:solidFill>
              </a:rPr>
              <a:t>RFQHeader</a:t>
            </a:r>
            <a:endParaRPr lang="en-ZA" sz="1200" b="1" dirty="0">
              <a:solidFill>
                <a:schemeClr val="accent1"/>
              </a:solidFill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B8ABF13-1F4E-4484-888E-397D6421C94A}"/>
              </a:ext>
            </a:extLst>
          </p:cNvPr>
          <p:cNvSpPr/>
          <p:nvPr/>
        </p:nvSpPr>
        <p:spPr>
          <a:xfrm>
            <a:off x="7991958" y="2444000"/>
            <a:ext cx="457201" cy="4505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b="1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EC30CF6-02FC-48AB-A75C-4DC1290C4C66}"/>
              </a:ext>
            </a:extLst>
          </p:cNvPr>
          <p:cNvSpPr/>
          <p:nvPr/>
        </p:nvSpPr>
        <p:spPr>
          <a:xfrm>
            <a:off x="7659083" y="1993426"/>
            <a:ext cx="1338470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>
                <a:solidFill>
                  <a:schemeClr val="accent1"/>
                </a:solidFill>
              </a:rPr>
              <a:t>Edit Bid Item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468DC45-3781-4AA5-9463-20007DD48976}"/>
              </a:ext>
            </a:extLst>
          </p:cNvPr>
          <p:cNvSpPr/>
          <p:nvPr/>
        </p:nvSpPr>
        <p:spPr>
          <a:xfrm>
            <a:off x="6391840" y="1993426"/>
            <a:ext cx="1129331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>
                <a:solidFill>
                  <a:schemeClr val="accent1"/>
                </a:solidFill>
              </a:rPr>
              <a:t>Extract to </a:t>
            </a:r>
            <a:r>
              <a:rPr lang="en-ZA" sz="1200" b="1" dirty="0" err="1">
                <a:solidFill>
                  <a:schemeClr val="accent1"/>
                </a:solidFill>
              </a:rPr>
              <a:t>BidItem</a:t>
            </a:r>
            <a:endParaRPr lang="en-ZA" sz="1200" b="1" dirty="0">
              <a:solidFill>
                <a:schemeClr val="accent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06BCFC5-B4C2-4CF1-909C-002C2CB19CA6}"/>
              </a:ext>
            </a:extLst>
          </p:cNvPr>
          <p:cNvSpPr/>
          <p:nvPr/>
        </p:nvSpPr>
        <p:spPr>
          <a:xfrm>
            <a:off x="10853530" y="2311588"/>
            <a:ext cx="1338470" cy="450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RFQHEAD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E70007-D29B-407E-9F62-E4FA0BCCB17F}"/>
              </a:ext>
            </a:extLst>
          </p:cNvPr>
          <p:cNvSpPr/>
          <p:nvPr/>
        </p:nvSpPr>
        <p:spPr>
          <a:xfrm>
            <a:off x="6653488" y="4638192"/>
            <a:ext cx="1338470" cy="45057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>
                <a:solidFill>
                  <a:schemeClr val="tx1"/>
                </a:solidFill>
              </a:rPr>
              <a:t>RFQREQITEMS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9D58927-0765-4AAC-9D05-2CCB48DDD3E1}"/>
              </a:ext>
            </a:extLst>
          </p:cNvPr>
          <p:cNvSpPr/>
          <p:nvPr/>
        </p:nvSpPr>
        <p:spPr>
          <a:xfrm>
            <a:off x="1984688" y="3955084"/>
            <a:ext cx="1802126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accent1"/>
                </a:solidFill>
              </a:rPr>
              <a:t>BidResponse</a:t>
            </a:r>
            <a:endParaRPr lang="en-ZA" sz="1200" dirty="0">
              <a:solidFill>
                <a:schemeClr val="accent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F5F770-F839-4822-AA34-F40A374DC52D}"/>
              </a:ext>
            </a:extLst>
          </p:cNvPr>
          <p:cNvSpPr/>
          <p:nvPr/>
        </p:nvSpPr>
        <p:spPr>
          <a:xfrm>
            <a:off x="193129" y="3965416"/>
            <a:ext cx="1659840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accent1"/>
                </a:solidFill>
              </a:rPr>
              <a:t>BidPriceResponse</a:t>
            </a:r>
            <a:endParaRPr lang="en-ZA" sz="1200" dirty="0">
              <a:solidFill>
                <a:schemeClr val="accent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32B093-A910-4668-9180-917915B4C2F6}"/>
              </a:ext>
            </a:extLst>
          </p:cNvPr>
          <p:cNvSpPr txBox="1"/>
          <p:nvPr/>
        </p:nvSpPr>
        <p:spPr>
          <a:xfrm>
            <a:off x="10783537" y="2769628"/>
            <a:ext cx="16598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GUID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Ref_Text</a:t>
            </a:r>
            <a:endParaRPr lang="en-Z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RFQNo</a:t>
            </a:r>
            <a:endParaRPr lang="en-Z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Cut-off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Delivery 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Request_Text</a:t>
            </a:r>
            <a:endParaRPr lang="en-ZA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7C8A0B-F349-42F7-B9EC-DCDB9976B385}"/>
              </a:ext>
            </a:extLst>
          </p:cNvPr>
          <p:cNvSpPr txBox="1"/>
          <p:nvPr/>
        </p:nvSpPr>
        <p:spPr>
          <a:xfrm>
            <a:off x="6637607" y="5071064"/>
            <a:ext cx="1659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GUID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RFQGUID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ITEMNO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Material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Short_Text</a:t>
            </a:r>
            <a:endParaRPr lang="en-Z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Long_Text</a:t>
            </a:r>
            <a:endParaRPr lang="en-ZA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Quantity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ZA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39735B-744E-4FC6-A5E2-BA3FBF53EDA4}"/>
              </a:ext>
            </a:extLst>
          </p:cNvPr>
          <p:cNvSpPr txBox="1"/>
          <p:nvPr/>
        </p:nvSpPr>
        <p:spPr>
          <a:xfrm>
            <a:off x="231360" y="4424190"/>
            <a:ext cx="16598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guid</a:t>
            </a:r>
            <a:r>
              <a:rPr lang="en-US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email: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bidGuid</a:t>
            </a:r>
            <a:r>
              <a:rPr lang="en-US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itemindex</a:t>
            </a:r>
            <a:r>
              <a:rPr lang="en-US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assumption: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bidprice</a:t>
            </a:r>
            <a:r>
              <a:rPr lang="en-US" sz="1200" dirty="0"/>
              <a:t>: number;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horizon: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quality: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lastdate</a:t>
            </a:r>
            <a:r>
              <a:rPr lang="en-US" sz="1200" dirty="0"/>
              <a:t>: string;</a:t>
            </a:r>
            <a:endParaRPr lang="en-ZA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2E298A-62C6-46A4-A0BC-E4BBDA1A5A73}"/>
              </a:ext>
            </a:extLst>
          </p:cNvPr>
          <p:cNvSpPr txBox="1"/>
          <p:nvPr/>
        </p:nvSpPr>
        <p:spPr>
          <a:xfrm>
            <a:off x="2130155" y="4405658"/>
            <a:ext cx="1659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guid: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email: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bidGuid</a:t>
            </a:r>
            <a:r>
              <a:rPr lang="en-ZA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longtext</a:t>
            </a:r>
            <a:r>
              <a:rPr lang="en-ZA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quality: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lastdate</a:t>
            </a:r>
            <a:r>
              <a:rPr lang="en-ZA" sz="1200" dirty="0"/>
              <a:t>: string;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92A9EB9-D7EC-4DF0-B74B-12DE3022C51B}"/>
              </a:ext>
            </a:extLst>
          </p:cNvPr>
          <p:cNvSpPr/>
          <p:nvPr/>
        </p:nvSpPr>
        <p:spPr>
          <a:xfrm>
            <a:off x="212189" y="1793318"/>
            <a:ext cx="2505340" cy="4505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 err="1">
                <a:solidFill>
                  <a:schemeClr val="accent1"/>
                </a:solidFill>
              </a:rPr>
              <a:t>RFQVendor</a:t>
            </a:r>
            <a:endParaRPr lang="en-ZA" sz="1200" b="1" dirty="0">
              <a:solidFill>
                <a:schemeClr val="accent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C7A17F9-C4C1-4F66-BE3A-7B969761B3BF}"/>
              </a:ext>
            </a:extLst>
          </p:cNvPr>
          <p:cNvSpPr/>
          <p:nvPr/>
        </p:nvSpPr>
        <p:spPr>
          <a:xfrm>
            <a:off x="4666408" y="1900552"/>
            <a:ext cx="1305342" cy="63632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>
                <a:solidFill>
                  <a:schemeClr val="tx1"/>
                </a:solidFill>
              </a:rPr>
              <a:t>Change to </a:t>
            </a:r>
            <a:r>
              <a:rPr lang="en-ZA" sz="1200" b="1" dirty="0">
                <a:solidFill>
                  <a:schemeClr val="tx1"/>
                </a:solidFill>
                <a:highlight>
                  <a:srgbClr val="FFFF00"/>
                </a:highlight>
              </a:rPr>
              <a:t>Bid</a:t>
            </a:r>
            <a:r>
              <a:rPr lang="en-ZA" sz="1200" b="1" dirty="0">
                <a:solidFill>
                  <a:schemeClr val="tx1"/>
                </a:solidFill>
              </a:rPr>
              <a:t> Response: text,</a:t>
            </a:r>
          </a:p>
          <a:p>
            <a:pPr algn="ctr"/>
            <a:r>
              <a:rPr lang="en-ZA" sz="1200" b="1" dirty="0">
                <a:solidFill>
                  <a:schemeClr val="tx1"/>
                </a:solidFill>
              </a:rPr>
              <a:t>Items: </a:t>
            </a:r>
            <a:r>
              <a:rPr lang="en-ZA" sz="1200" b="1" dirty="0" err="1">
                <a:solidFill>
                  <a:schemeClr val="tx1"/>
                </a:solidFill>
              </a:rPr>
              <a:t>BidItem</a:t>
            </a:r>
            <a:r>
              <a:rPr lang="en-ZA" sz="1200" b="1" dirty="0">
                <a:solidFill>
                  <a:schemeClr val="tx1"/>
                </a:solidFill>
              </a:rPr>
              <a:t>[]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73D5568-4E21-4C27-AAA4-976FEFE44225}"/>
              </a:ext>
            </a:extLst>
          </p:cNvPr>
          <p:cNvSpPr/>
          <p:nvPr/>
        </p:nvSpPr>
        <p:spPr>
          <a:xfrm>
            <a:off x="7551322" y="2877122"/>
            <a:ext cx="1659841" cy="8789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>
                <a:solidFill>
                  <a:schemeClr val="accent1"/>
                </a:solidFill>
              </a:rPr>
              <a:t>Update Bid</a:t>
            </a:r>
          </a:p>
          <a:p>
            <a:pPr algn="ctr"/>
            <a:r>
              <a:rPr lang="en-ZA" sz="1200" b="1" dirty="0">
                <a:solidFill>
                  <a:schemeClr val="accent1"/>
                </a:solidFill>
              </a:rPr>
              <a:t>Update </a:t>
            </a:r>
            <a:r>
              <a:rPr lang="en-ZA" sz="1200" b="1" dirty="0" err="1">
                <a:solidFill>
                  <a:schemeClr val="accent1"/>
                </a:solidFill>
              </a:rPr>
              <a:t>TenderItem</a:t>
            </a:r>
            <a:r>
              <a:rPr lang="en-ZA" sz="1200" b="1" dirty="0">
                <a:solidFill>
                  <a:schemeClr val="accent1"/>
                </a:solidFill>
              </a:rPr>
              <a:t>[]</a:t>
            </a:r>
          </a:p>
          <a:p>
            <a:pPr algn="ctr"/>
            <a:r>
              <a:rPr lang="en-ZA" sz="1200" b="1" dirty="0">
                <a:solidFill>
                  <a:schemeClr val="accent1"/>
                </a:solidFill>
              </a:rPr>
              <a:t>Update SAP</a:t>
            </a:r>
          </a:p>
          <a:p>
            <a:pPr algn="ctr"/>
            <a:r>
              <a:rPr lang="en-ZA" sz="1200" b="1" dirty="0">
                <a:solidFill>
                  <a:schemeClr val="accent1"/>
                </a:solidFill>
              </a:rPr>
              <a:t>Update Control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F092133-7A50-4F8C-B794-BE5135C95488}"/>
              </a:ext>
            </a:extLst>
          </p:cNvPr>
          <p:cNvSpPr/>
          <p:nvPr/>
        </p:nvSpPr>
        <p:spPr>
          <a:xfrm>
            <a:off x="3134142" y="1870909"/>
            <a:ext cx="1305342" cy="63632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>
                <a:solidFill>
                  <a:schemeClr val="tx1"/>
                </a:solidFill>
              </a:rPr>
              <a:t>Merge to </a:t>
            </a:r>
            <a:r>
              <a:rPr lang="en-ZA" sz="12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TenderItem</a:t>
            </a:r>
            <a:r>
              <a:rPr lang="en-ZA" sz="1200" b="1" dirty="0">
                <a:solidFill>
                  <a:schemeClr val="tx1"/>
                </a:solidFill>
                <a:highlight>
                  <a:srgbClr val="FFFF00"/>
                </a:highlight>
              </a:rPr>
              <a:t>[]</a:t>
            </a:r>
          </a:p>
          <a:p>
            <a:pPr algn="ctr"/>
            <a:r>
              <a:rPr lang="en-ZA" sz="1200" b="1" dirty="0">
                <a:solidFill>
                  <a:schemeClr val="tx1"/>
                </a:solidFill>
              </a:rPr>
              <a:t>Keys &amp; Keys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78EA0CD-23DB-461B-9714-5C7062EB2778}"/>
              </a:ext>
            </a:extLst>
          </p:cNvPr>
          <p:cNvSpPr/>
          <p:nvPr/>
        </p:nvSpPr>
        <p:spPr>
          <a:xfrm>
            <a:off x="3134142" y="1083120"/>
            <a:ext cx="1305342" cy="636323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>
                <a:solidFill>
                  <a:schemeClr val="tx1"/>
                </a:solidFill>
              </a:rPr>
              <a:t>Merge to </a:t>
            </a:r>
            <a:r>
              <a:rPr lang="en-ZA" sz="1200" b="1" dirty="0">
                <a:solidFill>
                  <a:schemeClr val="tx1"/>
                </a:solidFill>
                <a:highlight>
                  <a:srgbClr val="FFFF00"/>
                </a:highlight>
              </a:rPr>
              <a:t>Tender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5D0AC06D-E1C4-4322-926F-1BCD74746643}"/>
              </a:ext>
            </a:extLst>
          </p:cNvPr>
          <p:cNvCxnSpPr>
            <a:cxnSpLocks/>
            <a:stCxn id="42" idx="1"/>
            <a:endCxn id="39" idx="2"/>
          </p:cNvCxnSpPr>
          <p:nvPr/>
        </p:nvCxnSpPr>
        <p:spPr>
          <a:xfrm rot="10800000">
            <a:off x="5319080" y="2536876"/>
            <a:ext cx="2232243" cy="7797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CCF3FA7F-92AC-41F4-8F20-D42CDB7BF931}"/>
              </a:ext>
            </a:extLst>
          </p:cNvPr>
          <p:cNvSpPr/>
          <p:nvPr/>
        </p:nvSpPr>
        <p:spPr>
          <a:xfrm rot="10800000">
            <a:off x="276784" y="3440967"/>
            <a:ext cx="7274538" cy="2002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F0AB424-2CEB-4D47-8DB4-AC2E6A4A966C}"/>
              </a:ext>
            </a:extLst>
          </p:cNvPr>
          <p:cNvSpPr/>
          <p:nvPr/>
        </p:nvSpPr>
        <p:spPr>
          <a:xfrm>
            <a:off x="7648807" y="1444193"/>
            <a:ext cx="1338470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>
                <a:solidFill>
                  <a:schemeClr val="accent1"/>
                </a:solidFill>
              </a:rPr>
              <a:t>Edit </a:t>
            </a:r>
            <a:r>
              <a:rPr lang="en-ZA" sz="1200" b="1" dirty="0" err="1">
                <a:solidFill>
                  <a:schemeClr val="accent1"/>
                </a:solidFill>
              </a:rPr>
              <a:t>ResponseText</a:t>
            </a:r>
            <a:endParaRPr lang="en-ZA" sz="1200" b="1" dirty="0">
              <a:solidFill>
                <a:schemeClr val="accent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E9E0470-AA6A-4ECC-A422-421160DEDF62}"/>
              </a:ext>
            </a:extLst>
          </p:cNvPr>
          <p:cNvSpPr/>
          <p:nvPr/>
        </p:nvSpPr>
        <p:spPr>
          <a:xfrm>
            <a:off x="6385788" y="1452994"/>
            <a:ext cx="1129331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b="1" dirty="0">
                <a:solidFill>
                  <a:schemeClr val="accent1"/>
                </a:solidFill>
              </a:rPr>
              <a:t>Extract </a:t>
            </a:r>
            <a:r>
              <a:rPr lang="en-ZA" sz="1200" b="1" dirty="0" err="1">
                <a:solidFill>
                  <a:schemeClr val="accent1"/>
                </a:solidFill>
              </a:rPr>
              <a:t>ResponseText</a:t>
            </a:r>
            <a:endParaRPr lang="en-ZA" sz="1200" b="1" dirty="0">
              <a:solidFill>
                <a:schemeClr val="accent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4C75071-B206-4631-A588-454E31CF9801}"/>
              </a:ext>
            </a:extLst>
          </p:cNvPr>
          <p:cNvCxnSpPr>
            <a:cxnSpLocks/>
            <a:stCxn id="45" idx="3"/>
            <a:endCxn id="42" idx="3"/>
          </p:cNvCxnSpPr>
          <p:nvPr/>
        </p:nvCxnSpPr>
        <p:spPr>
          <a:xfrm>
            <a:off x="8987277" y="1669480"/>
            <a:ext cx="223886" cy="1647118"/>
          </a:xfrm>
          <a:prstGeom prst="bentConnector3">
            <a:avLst>
              <a:gd name="adj1" fmla="val 2021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A779E50-4F95-42E6-BCDC-F1B1B98C6014}"/>
              </a:ext>
            </a:extLst>
          </p:cNvPr>
          <p:cNvCxnSpPr>
            <a:cxnSpLocks/>
            <a:stCxn id="42" idx="1"/>
            <a:endCxn id="43" idx="2"/>
          </p:cNvCxnSpPr>
          <p:nvPr/>
        </p:nvCxnSpPr>
        <p:spPr>
          <a:xfrm rot="10800000">
            <a:off x="3786814" y="2507232"/>
            <a:ext cx="3764509" cy="8093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94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9D58927-0765-4AAC-9D05-2CCB48DDD3E1}"/>
              </a:ext>
            </a:extLst>
          </p:cNvPr>
          <p:cNvSpPr/>
          <p:nvPr/>
        </p:nvSpPr>
        <p:spPr>
          <a:xfrm>
            <a:off x="1984688" y="3955084"/>
            <a:ext cx="1802126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accent1"/>
                </a:solidFill>
              </a:rPr>
              <a:t>BidResponse</a:t>
            </a:r>
            <a:endParaRPr lang="en-ZA" sz="1200" dirty="0">
              <a:solidFill>
                <a:schemeClr val="accent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F5F770-F839-4822-AA34-F40A374DC52D}"/>
              </a:ext>
            </a:extLst>
          </p:cNvPr>
          <p:cNvSpPr/>
          <p:nvPr/>
        </p:nvSpPr>
        <p:spPr>
          <a:xfrm>
            <a:off x="193129" y="3965416"/>
            <a:ext cx="1659840" cy="450574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200" dirty="0" err="1">
                <a:solidFill>
                  <a:schemeClr val="accent1"/>
                </a:solidFill>
              </a:rPr>
              <a:t>BidPriceResponse</a:t>
            </a:r>
            <a:endParaRPr lang="en-ZA" sz="1200" dirty="0">
              <a:solidFill>
                <a:schemeClr val="accent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39735B-744E-4FC6-A5E2-BA3FBF53EDA4}"/>
              </a:ext>
            </a:extLst>
          </p:cNvPr>
          <p:cNvSpPr txBox="1"/>
          <p:nvPr/>
        </p:nvSpPr>
        <p:spPr>
          <a:xfrm>
            <a:off x="231360" y="4424190"/>
            <a:ext cx="16598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guid</a:t>
            </a:r>
            <a:r>
              <a:rPr lang="en-US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email: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bidGuid</a:t>
            </a:r>
            <a:r>
              <a:rPr lang="en-US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itemindex</a:t>
            </a:r>
            <a:r>
              <a:rPr lang="en-US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assumption: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bidprice</a:t>
            </a:r>
            <a:r>
              <a:rPr lang="en-US" sz="1200" dirty="0"/>
              <a:t>: number;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validity: 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horizon: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quality: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 </a:t>
            </a:r>
            <a:r>
              <a:rPr lang="en-US" sz="1200" dirty="0" err="1"/>
              <a:t>lastdate</a:t>
            </a:r>
            <a:r>
              <a:rPr lang="en-US" sz="1200" dirty="0"/>
              <a:t>: string;</a:t>
            </a:r>
            <a:endParaRPr lang="en-ZA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2E298A-62C6-46A4-A0BC-E4BBDA1A5A73}"/>
              </a:ext>
            </a:extLst>
          </p:cNvPr>
          <p:cNvSpPr txBox="1"/>
          <p:nvPr/>
        </p:nvSpPr>
        <p:spPr>
          <a:xfrm>
            <a:off x="2130155" y="4405658"/>
            <a:ext cx="1659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guid: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email: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bidGuid</a:t>
            </a:r>
            <a:r>
              <a:rPr lang="en-ZA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longtext</a:t>
            </a:r>
            <a:r>
              <a:rPr lang="en-ZA" sz="1200" dirty="0"/>
              <a:t>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/>
              <a:t>quality: string;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ZA" sz="1200" dirty="0" err="1"/>
              <a:t>lastdate</a:t>
            </a:r>
            <a:r>
              <a:rPr lang="en-ZA" sz="1200" dirty="0"/>
              <a:t>: string;</a:t>
            </a:r>
          </a:p>
        </p:txBody>
      </p:sp>
      <p:sp>
        <p:nvSpPr>
          <p:cNvPr id="2" name="Flowchart: Internal Storage 1">
            <a:extLst>
              <a:ext uri="{FF2B5EF4-FFF2-40B4-BE49-F238E27FC236}">
                <a16:creationId xmlns:a16="http://schemas.microsoft.com/office/drawing/2014/main" id="{3117AD50-167C-47C7-AE42-1C72891C6C8E}"/>
              </a:ext>
            </a:extLst>
          </p:cNvPr>
          <p:cNvSpPr/>
          <p:nvPr/>
        </p:nvSpPr>
        <p:spPr>
          <a:xfrm>
            <a:off x="4669609" y="2599410"/>
            <a:ext cx="7291031" cy="2185464"/>
          </a:xfrm>
          <a:prstGeom prst="flowChartInternalStorag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F5CDF-4635-4201-8BB6-2C49E842C702}"/>
              </a:ext>
            </a:extLst>
          </p:cNvPr>
          <p:cNvSpPr txBox="1"/>
          <p:nvPr/>
        </p:nvSpPr>
        <p:spPr>
          <a:xfrm>
            <a:off x="7290510" y="5005822"/>
            <a:ext cx="3471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Request Material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Price Validity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QA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Assumptions and Conditions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B88E1B-7469-4D0A-9DDF-BBFD3805F273}"/>
              </a:ext>
            </a:extLst>
          </p:cNvPr>
          <p:cNvSpPr/>
          <p:nvPr/>
        </p:nvSpPr>
        <p:spPr>
          <a:xfrm>
            <a:off x="4669609" y="1927274"/>
            <a:ext cx="7291031" cy="672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Comment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F81F8A-056B-43F1-95E7-B9CEEC8A695A}"/>
              </a:ext>
            </a:extLst>
          </p:cNvPr>
          <p:cNvSpPr/>
          <p:nvPr/>
        </p:nvSpPr>
        <p:spPr>
          <a:xfrm>
            <a:off x="4669609" y="1237957"/>
            <a:ext cx="7291031" cy="6893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Information, Documents , Printed Version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33705F-FE52-4C1F-B4FF-0E5FDC107AE8}"/>
              </a:ext>
            </a:extLst>
          </p:cNvPr>
          <p:cNvSpPr/>
          <p:nvPr/>
        </p:nvSpPr>
        <p:spPr>
          <a:xfrm>
            <a:off x="689317" y="618978"/>
            <a:ext cx="2363372" cy="6330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Check if more than 1 RFQ for EMAIL</a:t>
            </a:r>
          </a:p>
        </p:txBody>
      </p:sp>
      <p:sp>
        <p:nvSpPr>
          <p:cNvPr id="9" name="Flowchart: Decision 8">
            <a:extLst>
              <a:ext uri="{FF2B5EF4-FFF2-40B4-BE49-F238E27FC236}">
                <a16:creationId xmlns:a16="http://schemas.microsoft.com/office/drawing/2014/main" id="{B257989F-F5B3-4347-A000-C682B75C099A}"/>
              </a:ext>
            </a:extLst>
          </p:cNvPr>
          <p:cNvSpPr/>
          <p:nvPr/>
        </p:nvSpPr>
        <p:spPr>
          <a:xfrm>
            <a:off x="1423904" y="1325303"/>
            <a:ext cx="858129" cy="49730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/>
              <a:t>&gt;1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7622B50-CC2E-475F-B82F-C4E045D9C886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>
          <a:xfrm>
            <a:off x="2282033" y="1573958"/>
            <a:ext cx="2387576" cy="8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lowchart: Internal Storage 39">
            <a:extLst>
              <a:ext uri="{FF2B5EF4-FFF2-40B4-BE49-F238E27FC236}">
                <a16:creationId xmlns:a16="http://schemas.microsoft.com/office/drawing/2014/main" id="{D8FCCD08-A1A4-4C7E-93A9-540751327362}"/>
              </a:ext>
            </a:extLst>
          </p:cNvPr>
          <p:cNvSpPr/>
          <p:nvPr/>
        </p:nvSpPr>
        <p:spPr>
          <a:xfrm>
            <a:off x="278252" y="2290058"/>
            <a:ext cx="3508562" cy="1225716"/>
          </a:xfrm>
          <a:prstGeom prst="flowChartInternalStorag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i="1" dirty="0">
                <a:solidFill>
                  <a:schemeClr val="tx1"/>
                </a:solidFill>
              </a:rPr>
              <a:t>List of RFQ’s for Selection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027253-F4C6-4AD2-AF63-8F81E023FE4C}"/>
              </a:ext>
            </a:extLst>
          </p:cNvPr>
          <p:cNvSpPr txBox="1"/>
          <p:nvPr/>
        </p:nvSpPr>
        <p:spPr>
          <a:xfrm>
            <a:off x="2411246" y="1321991"/>
            <a:ext cx="1963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No –&gt; go to RFQ</a:t>
            </a:r>
          </a:p>
        </p:txBody>
      </p:sp>
    </p:spTree>
    <p:extLst>
      <p:ext uri="{BB962C8B-B14F-4D97-AF65-F5344CB8AC3E}">
        <p14:creationId xmlns:p14="http://schemas.microsoft.com/office/powerpoint/2010/main" val="166883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9F49E2-2AD6-44E5-868C-7EABF6EFC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30" y="405067"/>
            <a:ext cx="7887801" cy="4753638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4CABEE53-DE59-40D5-97A8-A0770F85B21C}"/>
              </a:ext>
            </a:extLst>
          </p:cNvPr>
          <p:cNvSpPr/>
          <p:nvPr/>
        </p:nvSpPr>
        <p:spPr>
          <a:xfrm>
            <a:off x="7281334" y="790223"/>
            <a:ext cx="3014133" cy="282222"/>
          </a:xfrm>
          <a:prstGeom prst="wedgeRectCallout">
            <a:avLst>
              <a:gd name="adj1" fmla="val -114780"/>
              <a:gd name="adj2" fmla="val 51727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400" dirty="0" err="1">
                <a:solidFill>
                  <a:schemeClr val="tx1"/>
                </a:solidFill>
              </a:rPr>
              <a:t>Bid.acceptance</a:t>
            </a:r>
            <a:endParaRPr lang="en-ZA" sz="1400" dirty="0">
              <a:solidFill>
                <a:schemeClr val="tx1"/>
              </a:solidFill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3391CC96-C1AF-4118-B63E-0F2A178507DF}"/>
              </a:ext>
            </a:extLst>
          </p:cNvPr>
          <p:cNvSpPr/>
          <p:nvPr/>
        </p:nvSpPr>
        <p:spPr>
          <a:xfrm>
            <a:off x="7715957" y="1190408"/>
            <a:ext cx="3014133" cy="282222"/>
          </a:xfrm>
          <a:prstGeom prst="wedgeRectCallout">
            <a:avLst>
              <a:gd name="adj1" fmla="val -114780"/>
              <a:gd name="adj2" fmla="val 11727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400" dirty="0" err="1">
                <a:solidFill>
                  <a:schemeClr val="tx1"/>
                </a:solidFill>
              </a:rPr>
              <a:t>Bid.items</a:t>
            </a:r>
            <a:r>
              <a:rPr lang="en-ZA" sz="1400" dirty="0">
                <a:solidFill>
                  <a:schemeClr val="tx1"/>
                </a:solidFill>
              </a:rPr>
              <a:t>[]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2C52C20A-0999-4F66-ADD2-FDEE969E6649}"/>
              </a:ext>
            </a:extLst>
          </p:cNvPr>
          <p:cNvSpPr/>
          <p:nvPr/>
        </p:nvSpPr>
        <p:spPr>
          <a:xfrm>
            <a:off x="7586134" y="1699295"/>
            <a:ext cx="3014133" cy="282222"/>
          </a:xfrm>
          <a:prstGeom prst="wedgeRectCallout">
            <a:avLst>
              <a:gd name="adj1" fmla="val -114780"/>
              <a:gd name="adj2" fmla="val 3727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400" dirty="0" err="1">
                <a:solidFill>
                  <a:schemeClr val="tx1"/>
                </a:solidFill>
              </a:rPr>
              <a:t>Bid.validity</a:t>
            </a:r>
            <a:endParaRPr lang="en-ZA" sz="1400" dirty="0">
              <a:solidFill>
                <a:schemeClr val="tx1"/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C61D4912-D664-47A9-90E3-B2C834FE8EA5}"/>
              </a:ext>
            </a:extLst>
          </p:cNvPr>
          <p:cNvSpPr/>
          <p:nvPr/>
        </p:nvSpPr>
        <p:spPr>
          <a:xfrm>
            <a:off x="7281333" y="2499664"/>
            <a:ext cx="3014133" cy="282222"/>
          </a:xfrm>
          <a:prstGeom prst="wedgeRectCallout">
            <a:avLst>
              <a:gd name="adj1" fmla="val -114780"/>
              <a:gd name="adj2" fmla="val 51727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400" dirty="0" err="1">
                <a:solidFill>
                  <a:schemeClr val="tx1"/>
                </a:solidFill>
              </a:rPr>
              <a:t>Bid.response</a:t>
            </a:r>
            <a:endParaRPr lang="en-ZA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806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1354</Words>
  <Application>Microsoft Office PowerPoint</Application>
  <PresentationFormat>Widescreen</PresentationFormat>
  <Paragraphs>327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Data Structure of RFQ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Thomson</dc:creator>
  <cp:lastModifiedBy>Mike Thomson</cp:lastModifiedBy>
  <cp:revision>52</cp:revision>
  <dcterms:created xsi:type="dcterms:W3CDTF">2020-12-25T05:31:46Z</dcterms:created>
  <dcterms:modified xsi:type="dcterms:W3CDTF">2021-01-04T13:10:21Z</dcterms:modified>
</cp:coreProperties>
</file>